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diagrams/drawing1.xml" ContentType="application/vnd.ms-office.drawingml.diagramDrawing+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Default Extension="jpeg" ContentType="image/jpeg"/>
  <Override PartName="/ppt/slideLayouts/slideLayout3.xml" ContentType="application/vnd.openxmlformats-officedocument.presentationml.slideLayout+xml"/>
  <Override PartName="/ppt/diagrams/quickStyle1.xml" ContentType="application/vnd.openxmlformats-officedocument.drawingml.diagramStyle+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1"/>
  </p:notesMasterIdLst>
  <p:sldIdLst>
    <p:sldId id="257" r:id="rId2"/>
    <p:sldId id="258" r:id="rId3"/>
    <p:sldId id="266" r:id="rId4"/>
    <p:sldId id="361" r:id="rId5"/>
    <p:sldId id="260" r:id="rId6"/>
    <p:sldId id="297" r:id="rId7"/>
    <p:sldId id="335" r:id="rId8"/>
    <p:sldId id="336" r:id="rId9"/>
    <p:sldId id="337" r:id="rId10"/>
    <p:sldId id="338" r:id="rId11"/>
    <p:sldId id="341" r:id="rId12"/>
    <p:sldId id="342" r:id="rId13"/>
    <p:sldId id="340" r:id="rId14"/>
    <p:sldId id="343" r:id="rId15"/>
    <p:sldId id="353" r:id="rId16"/>
    <p:sldId id="360" r:id="rId17"/>
    <p:sldId id="345" r:id="rId18"/>
    <p:sldId id="351" r:id="rId19"/>
    <p:sldId id="356" r:id="rId20"/>
    <p:sldId id="354" r:id="rId21"/>
    <p:sldId id="359" r:id="rId22"/>
    <p:sldId id="348" r:id="rId23"/>
    <p:sldId id="362" r:id="rId24"/>
    <p:sldId id="363" r:id="rId25"/>
    <p:sldId id="364" r:id="rId26"/>
    <p:sldId id="365" r:id="rId27"/>
    <p:sldId id="366" r:id="rId28"/>
    <p:sldId id="367" r:id="rId29"/>
    <p:sldId id="368" r:id="rId30"/>
    <p:sldId id="369" r:id="rId31"/>
    <p:sldId id="370" r:id="rId32"/>
    <p:sldId id="371" r:id="rId33"/>
    <p:sldId id="372" r:id="rId34"/>
    <p:sldId id="373" r:id="rId35"/>
    <p:sldId id="374" r:id="rId36"/>
    <p:sldId id="375" r:id="rId37"/>
    <p:sldId id="376" r:id="rId38"/>
    <p:sldId id="377" r:id="rId39"/>
    <p:sldId id="378" r:id="rId40"/>
    <p:sldId id="379" r:id="rId41"/>
    <p:sldId id="380" r:id="rId42"/>
    <p:sldId id="381" r:id="rId43"/>
    <p:sldId id="382" r:id="rId44"/>
    <p:sldId id="383" r:id="rId45"/>
    <p:sldId id="384" r:id="rId46"/>
    <p:sldId id="385" r:id="rId47"/>
    <p:sldId id="386" r:id="rId48"/>
    <p:sldId id="387" r:id="rId49"/>
    <p:sldId id="388" r:id="rId5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0000"/>
    <a:srgbClr val="FF6600"/>
    <a:srgbClr val="FFFF4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vertBarState="maximized">
    <p:restoredLeft sz="21507" autoAdjust="0"/>
    <p:restoredTop sz="73776" autoAdjust="0"/>
  </p:normalViewPr>
  <p:slideViewPr>
    <p:cSldViewPr>
      <p:cViewPr>
        <p:scale>
          <a:sx n="70" d="100"/>
          <a:sy n="70" d="100"/>
        </p:scale>
        <p:origin x="-894" y="18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AD50266-F9EF-4089-B5C1-720E4E5A2023}" type="doc">
      <dgm:prSet loTypeId="urn:microsoft.com/office/officeart/2005/8/layout/radial6" loCatId="cycle" qsTypeId="urn:microsoft.com/office/officeart/2005/8/quickstyle/simple1" qsCatId="simple" csTypeId="urn:microsoft.com/office/officeart/2005/8/colors/accent0_1" csCatId="mainScheme" phldr="1"/>
      <dgm:spPr/>
      <dgm:t>
        <a:bodyPr/>
        <a:lstStyle/>
        <a:p>
          <a:endParaRPr lang="en-US"/>
        </a:p>
      </dgm:t>
    </dgm:pt>
    <dgm:pt modelId="{A3C5ED37-BA7B-4BD5-B5CE-C38D33CA89C8}">
      <dgm:prSet phldrT="[Text]"/>
      <dgm:spPr>
        <a:solidFill>
          <a:schemeClr val="bg2">
            <a:lumMod val="60000"/>
            <a:lumOff val="40000"/>
          </a:schemeClr>
        </a:solidFill>
        <a:ln w="25400">
          <a:prstDash val="solid"/>
        </a:ln>
      </dgm:spPr>
      <dgm:t>
        <a:bodyPr/>
        <a:lstStyle/>
        <a:p>
          <a:r>
            <a:rPr lang="en-US" b="1" dirty="0" smtClean="0">
              <a:effectLst>
                <a:outerShdw blurRad="38100" dist="38100" dir="2700000" algn="tl">
                  <a:srgbClr val="000000">
                    <a:alpha val="43137"/>
                  </a:srgbClr>
                </a:outerShdw>
              </a:effectLst>
            </a:rPr>
            <a:t>English </a:t>
          </a:r>
        </a:p>
        <a:p>
          <a:r>
            <a:rPr lang="en-US" b="1" dirty="0" smtClean="0">
              <a:effectLst>
                <a:outerShdw blurRad="38100" dist="38100" dir="2700000" algn="tl">
                  <a:srgbClr val="000000">
                    <a:alpha val="43137"/>
                  </a:srgbClr>
                </a:outerShdw>
              </a:effectLst>
            </a:rPr>
            <a:t>Language</a:t>
          </a:r>
        </a:p>
        <a:p>
          <a:r>
            <a:rPr lang="en-US" b="1" dirty="0" smtClean="0">
              <a:effectLst>
                <a:outerShdw blurRad="38100" dist="38100" dir="2700000" algn="tl">
                  <a:srgbClr val="000000">
                    <a:alpha val="43137"/>
                  </a:srgbClr>
                </a:outerShdw>
              </a:effectLst>
            </a:rPr>
            <a:t>Literacy</a:t>
          </a:r>
          <a:endParaRPr lang="en-US" b="1" dirty="0">
            <a:effectLst>
              <a:outerShdw blurRad="38100" dist="38100" dir="2700000" algn="tl">
                <a:srgbClr val="000000">
                  <a:alpha val="43137"/>
                </a:srgbClr>
              </a:outerShdw>
            </a:effectLst>
          </a:endParaRPr>
        </a:p>
      </dgm:t>
    </dgm:pt>
    <dgm:pt modelId="{4317AAB8-C8BE-4EA6-814E-368AF67CFDD4}" type="parTrans" cxnId="{D9409498-847F-4CA1-A01D-CD4EE16AAF96}">
      <dgm:prSet/>
      <dgm:spPr/>
      <dgm:t>
        <a:bodyPr/>
        <a:lstStyle/>
        <a:p>
          <a:endParaRPr lang="en-US"/>
        </a:p>
      </dgm:t>
    </dgm:pt>
    <dgm:pt modelId="{E3394CFC-F8D6-4405-8C83-3980CDEA97AD}" type="sibTrans" cxnId="{D9409498-847F-4CA1-A01D-CD4EE16AAF96}">
      <dgm:prSet/>
      <dgm:spPr/>
      <dgm:t>
        <a:bodyPr/>
        <a:lstStyle/>
        <a:p>
          <a:endParaRPr lang="en-US"/>
        </a:p>
      </dgm:t>
    </dgm:pt>
    <dgm:pt modelId="{1430FFA1-87CC-4FDC-8BDA-FA453117C8D2}">
      <dgm:prSet phldrT="[Text]"/>
      <dgm:spPr/>
      <dgm:t>
        <a:bodyPr/>
        <a:lstStyle/>
        <a:p>
          <a:r>
            <a:rPr lang="en-US" b="1" dirty="0" smtClean="0">
              <a:effectLst>
                <a:outerShdw blurRad="38100" dist="38100" dir="2700000" algn="tl">
                  <a:srgbClr val="000000">
                    <a:alpha val="43137"/>
                  </a:srgbClr>
                </a:outerShdw>
              </a:effectLst>
            </a:rPr>
            <a:t>Writing</a:t>
          </a:r>
          <a:endParaRPr lang="en-US" b="1" dirty="0">
            <a:effectLst>
              <a:outerShdw blurRad="38100" dist="38100" dir="2700000" algn="tl">
                <a:srgbClr val="000000">
                  <a:alpha val="43137"/>
                </a:srgbClr>
              </a:outerShdw>
            </a:effectLst>
          </a:endParaRPr>
        </a:p>
      </dgm:t>
    </dgm:pt>
    <dgm:pt modelId="{190F5BC5-F5DE-4DF5-ADF2-97F0F1D3B4E9}" type="parTrans" cxnId="{83FA9B03-7980-4FF2-9338-DDF3D582A59B}">
      <dgm:prSet/>
      <dgm:spPr/>
      <dgm:t>
        <a:bodyPr/>
        <a:lstStyle/>
        <a:p>
          <a:endParaRPr lang="en-US"/>
        </a:p>
      </dgm:t>
    </dgm:pt>
    <dgm:pt modelId="{C2018DD2-9606-4F03-B4FB-748F3D4B466D}" type="sibTrans" cxnId="{83FA9B03-7980-4FF2-9338-DDF3D582A59B}">
      <dgm:prSet/>
      <dgm:spPr/>
      <dgm:t>
        <a:bodyPr/>
        <a:lstStyle/>
        <a:p>
          <a:endParaRPr lang="en-US" dirty="0"/>
        </a:p>
      </dgm:t>
    </dgm:pt>
    <dgm:pt modelId="{46AAB069-ECC0-4D2B-976C-FF7E78BC9527}">
      <dgm:prSet phldrT="[Text]"/>
      <dgm:spPr>
        <a:solidFill>
          <a:schemeClr val="accent2">
            <a:lumMod val="50000"/>
          </a:schemeClr>
        </a:solidFill>
      </dgm:spPr>
      <dgm:t>
        <a:bodyPr lIns="0" tIns="0" rIns="0" bIns="0"/>
        <a:lstStyle/>
        <a:p>
          <a:r>
            <a:rPr lang="en-US" b="1" dirty="0" smtClean="0">
              <a:solidFill>
                <a:schemeClr val="bg1"/>
              </a:solidFill>
              <a:effectLst>
                <a:outerShdw blurRad="38100" dist="38100" dir="2700000" algn="tl">
                  <a:srgbClr val="000000">
                    <a:alpha val="43137"/>
                  </a:srgbClr>
                </a:outerShdw>
              </a:effectLst>
            </a:rPr>
            <a:t>Reading</a:t>
          </a:r>
          <a:endParaRPr lang="en-US" b="1" dirty="0">
            <a:solidFill>
              <a:schemeClr val="bg1"/>
            </a:solidFill>
            <a:effectLst>
              <a:outerShdw blurRad="38100" dist="38100" dir="2700000" algn="tl">
                <a:srgbClr val="000000">
                  <a:alpha val="43137"/>
                </a:srgbClr>
              </a:outerShdw>
            </a:effectLst>
          </a:endParaRPr>
        </a:p>
      </dgm:t>
    </dgm:pt>
    <dgm:pt modelId="{AADDF6A7-650D-4352-A4CE-70A2EE35F00F}" type="parTrans" cxnId="{9E0CA53B-14BC-4B91-930A-627B71236EFF}">
      <dgm:prSet/>
      <dgm:spPr/>
      <dgm:t>
        <a:bodyPr/>
        <a:lstStyle/>
        <a:p>
          <a:endParaRPr lang="en-US"/>
        </a:p>
      </dgm:t>
    </dgm:pt>
    <dgm:pt modelId="{132D6A62-5D22-4CBD-9C1A-6C62D9A4CB61}" type="sibTrans" cxnId="{9E0CA53B-14BC-4B91-930A-627B71236EFF}">
      <dgm:prSet/>
      <dgm:spPr/>
      <dgm:t>
        <a:bodyPr/>
        <a:lstStyle/>
        <a:p>
          <a:endParaRPr lang="en-US" dirty="0"/>
        </a:p>
      </dgm:t>
    </dgm:pt>
    <dgm:pt modelId="{23C180D5-7AC6-4F28-8A65-A6B97E32A4C5}">
      <dgm:prSet phldrT="[Text]" custT="1"/>
      <dgm:spPr/>
      <dgm:t>
        <a:bodyPr lIns="0" tIns="0" rIns="0" bIns="0"/>
        <a:lstStyle/>
        <a:p>
          <a:r>
            <a:rPr lang="en-US" sz="1900" b="1" dirty="0" smtClean="0">
              <a:effectLst>
                <a:outerShdw blurRad="38100" dist="38100" dir="2700000" algn="tl">
                  <a:srgbClr val="000000">
                    <a:alpha val="43137"/>
                  </a:srgbClr>
                </a:outerShdw>
              </a:effectLst>
            </a:rPr>
            <a:t>Language</a:t>
          </a:r>
          <a:endParaRPr lang="en-US" sz="1900" b="1" dirty="0">
            <a:effectLst>
              <a:outerShdw blurRad="38100" dist="38100" dir="2700000" algn="tl">
                <a:srgbClr val="000000">
                  <a:alpha val="43137"/>
                </a:srgbClr>
              </a:outerShdw>
            </a:effectLst>
          </a:endParaRPr>
        </a:p>
      </dgm:t>
    </dgm:pt>
    <dgm:pt modelId="{1DD30E0A-1AAC-46CC-87B9-F5272581E05F}" type="parTrans" cxnId="{6DEFA5F7-E682-4A2D-9AD3-E255775A1A03}">
      <dgm:prSet/>
      <dgm:spPr/>
      <dgm:t>
        <a:bodyPr/>
        <a:lstStyle/>
        <a:p>
          <a:endParaRPr lang="en-US"/>
        </a:p>
      </dgm:t>
    </dgm:pt>
    <dgm:pt modelId="{0FABA9C0-483B-49FD-BE28-94F4B584C77A}" type="sibTrans" cxnId="{6DEFA5F7-E682-4A2D-9AD3-E255775A1A03}">
      <dgm:prSet/>
      <dgm:spPr/>
      <dgm:t>
        <a:bodyPr/>
        <a:lstStyle/>
        <a:p>
          <a:endParaRPr lang="en-US" dirty="0"/>
        </a:p>
      </dgm:t>
    </dgm:pt>
    <dgm:pt modelId="{7B6BDD82-170B-48E9-8835-6F84B23D068D}">
      <dgm:prSet phldrT="[Text]" custT="1"/>
      <dgm:spPr/>
      <dgm:t>
        <a:bodyPr/>
        <a:lstStyle/>
        <a:p>
          <a:r>
            <a:rPr lang="en-US" sz="1900" b="1" dirty="0" smtClean="0">
              <a:effectLst>
                <a:outerShdw blurRad="38100" dist="38100" dir="2700000" algn="tl">
                  <a:srgbClr val="000000">
                    <a:alpha val="43137"/>
                  </a:srgbClr>
                </a:outerShdw>
              </a:effectLst>
            </a:rPr>
            <a:t>Speaking  &amp;  Listening</a:t>
          </a:r>
          <a:endParaRPr lang="en-US" sz="1900" b="1" dirty="0">
            <a:effectLst>
              <a:outerShdw blurRad="38100" dist="38100" dir="2700000" algn="tl">
                <a:srgbClr val="000000">
                  <a:alpha val="43137"/>
                </a:srgbClr>
              </a:outerShdw>
            </a:effectLst>
          </a:endParaRPr>
        </a:p>
      </dgm:t>
    </dgm:pt>
    <dgm:pt modelId="{827506B5-AC29-4607-B39C-7AF52F264ACA}" type="sibTrans" cxnId="{0C1FBE35-DDF2-4F78-A935-14592C0167A1}">
      <dgm:prSet/>
      <dgm:spPr/>
      <dgm:t>
        <a:bodyPr/>
        <a:lstStyle/>
        <a:p>
          <a:endParaRPr lang="en-US" dirty="0"/>
        </a:p>
      </dgm:t>
    </dgm:pt>
    <dgm:pt modelId="{7BEE46BD-940A-4627-8310-2E8D09A0BD9B}" type="parTrans" cxnId="{0C1FBE35-DDF2-4F78-A935-14592C0167A1}">
      <dgm:prSet/>
      <dgm:spPr/>
      <dgm:t>
        <a:bodyPr/>
        <a:lstStyle/>
        <a:p>
          <a:endParaRPr lang="en-US"/>
        </a:p>
      </dgm:t>
    </dgm:pt>
    <dgm:pt modelId="{F802ED15-59CA-4EB6-B717-52685726BEB9}">
      <dgm:prSet phldrT="[Text]" custScaleX="121263" custScaleY="121168" custRadScaleRad="99340" custRadScaleInc="-1963"/>
      <dgm:spPr/>
      <dgm:t>
        <a:bodyPr/>
        <a:lstStyle/>
        <a:p>
          <a:endParaRPr lang="en-US" dirty="0"/>
        </a:p>
      </dgm:t>
    </dgm:pt>
    <dgm:pt modelId="{C393AF42-D700-4C2D-8F6E-34CE7FD6B0DF}" type="parTrans" cxnId="{E649F608-938A-48F4-B71B-75553720A462}">
      <dgm:prSet/>
      <dgm:spPr/>
      <dgm:t>
        <a:bodyPr/>
        <a:lstStyle/>
        <a:p>
          <a:endParaRPr lang="en-US"/>
        </a:p>
      </dgm:t>
    </dgm:pt>
    <dgm:pt modelId="{7DF750EE-1D68-4538-9573-306E1E25C2D2}" type="sibTrans" cxnId="{E649F608-938A-48F4-B71B-75553720A462}">
      <dgm:prSet/>
      <dgm:spPr/>
      <dgm:t>
        <a:bodyPr/>
        <a:lstStyle/>
        <a:p>
          <a:endParaRPr lang="en-US"/>
        </a:p>
      </dgm:t>
    </dgm:pt>
    <dgm:pt modelId="{4D16E140-A216-4AFA-A9D2-D99CCA10AD24}" type="pres">
      <dgm:prSet presAssocID="{1AD50266-F9EF-4089-B5C1-720E4E5A2023}" presName="Name0" presStyleCnt="0">
        <dgm:presLayoutVars>
          <dgm:chMax val="1"/>
          <dgm:dir/>
          <dgm:animLvl val="ctr"/>
          <dgm:resizeHandles val="exact"/>
        </dgm:presLayoutVars>
      </dgm:prSet>
      <dgm:spPr/>
      <dgm:t>
        <a:bodyPr/>
        <a:lstStyle/>
        <a:p>
          <a:endParaRPr lang="en-US"/>
        </a:p>
      </dgm:t>
    </dgm:pt>
    <dgm:pt modelId="{3777D848-3008-4A1F-87A5-8068222ABED9}" type="pres">
      <dgm:prSet presAssocID="{A3C5ED37-BA7B-4BD5-B5CE-C38D33CA89C8}" presName="centerShape" presStyleLbl="node0" presStyleIdx="0" presStyleCnt="1"/>
      <dgm:spPr/>
      <dgm:t>
        <a:bodyPr/>
        <a:lstStyle/>
        <a:p>
          <a:endParaRPr lang="en-US"/>
        </a:p>
      </dgm:t>
    </dgm:pt>
    <dgm:pt modelId="{DE6ABEC9-0850-42BA-B4C1-C82C00B4AA31}" type="pres">
      <dgm:prSet presAssocID="{7B6BDD82-170B-48E9-8835-6F84B23D068D}" presName="node" presStyleLbl="node1" presStyleIdx="0" presStyleCnt="4" custScaleX="133864" custScaleY="130790">
        <dgm:presLayoutVars>
          <dgm:bulletEnabled val="1"/>
        </dgm:presLayoutVars>
      </dgm:prSet>
      <dgm:spPr/>
      <dgm:t>
        <a:bodyPr/>
        <a:lstStyle/>
        <a:p>
          <a:endParaRPr lang="en-US"/>
        </a:p>
      </dgm:t>
    </dgm:pt>
    <dgm:pt modelId="{B26CE4BE-16DD-4E7D-A615-0090F2DF9CCB}" type="pres">
      <dgm:prSet presAssocID="{7B6BDD82-170B-48E9-8835-6F84B23D068D}" presName="dummy" presStyleCnt="0"/>
      <dgm:spPr/>
    </dgm:pt>
    <dgm:pt modelId="{22581189-0971-4673-9EC1-1AB0CF353C7A}" type="pres">
      <dgm:prSet presAssocID="{827506B5-AC29-4607-B39C-7AF52F264ACA}" presName="sibTrans" presStyleLbl="sibTrans2D1" presStyleIdx="0" presStyleCnt="4"/>
      <dgm:spPr/>
      <dgm:t>
        <a:bodyPr/>
        <a:lstStyle/>
        <a:p>
          <a:endParaRPr lang="en-US"/>
        </a:p>
      </dgm:t>
    </dgm:pt>
    <dgm:pt modelId="{2247AAA8-725B-4E1B-973E-E6B4B67DAED9}" type="pres">
      <dgm:prSet presAssocID="{1430FFA1-87CC-4FDC-8BDA-FA453117C8D2}" presName="node" presStyleLbl="node1" presStyleIdx="1" presStyleCnt="4" custScaleX="122111" custScaleY="118960">
        <dgm:presLayoutVars>
          <dgm:bulletEnabled val="1"/>
        </dgm:presLayoutVars>
      </dgm:prSet>
      <dgm:spPr/>
      <dgm:t>
        <a:bodyPr/>
        <a:lstStyle/>
        <a:p>
          <a:endParaRPr lang="en-US"/>
        </a:p>
      </dgm:t>
    </dgm:pt>
    <dgm:pt modelId="{F6F756D0-A65A-4A8D-A0EC-1B9940885648}" type="pres">
      <dgm:prSet presAssocID="{1430FFA1-87CC-4FDC-8BDA-FA453117C8D2}" presName="dummy" presStyleCnt="0"/>
      <dgm:spPr/>
    </dgm:pt>
    <dgm:pt modelId="{D5F1E7FF-78C2-44F2-8309-1E9015E4C856}" type="pres">
      <dgm:prSet presAssocID="{C2018DD2-9606-4F03-B4FB-748F3D4B466D}" presName="sibTrans" presStyleLbl="sibTrans2D1" presStyleIdx="1" presStyleCnt="4"/>
      <dgm:spPr/>
      <dgm:t>
        <a:bodyPr/>
        <a:lstStyle/>
        <a:p>
          <a:endParaRPr lang="en-US"/>
        </a:p>
      </dgm:t>
    </dgm:pt>
    <dgm:pt modelId="{46DCC18C-6BA6-47F2-B633-3713B711026C}" type="pres">
      <dgm:prSet presAssocID="{46AAB069-ECC0-4D2B-976C-FF7E78BC9527}" presName="node" presStyleLbl="node1" presStyleIdx="2" presStyleCnt="4" custScaleX="121263" custScaleY="121168" custRadScaleRad="99565" custRadScaleInc="6017">
        <dgm:presLayoutVars>
          <dgm:bulletEnabled val="1"/>
        </dgm:presLayoutVars>
      </dgm:prSet>
      <dgm:spPr/>
      <dgm:t>
        <a:bodyPr/>
        <a:lstStyle/>
        <a:p>
          <a:endParaRPr lang="en-US"/>
        </a:p>
      </dgm:t>
    </dgm:pt>
    <dgm:pt modelId="{D0CD7A06-4B12-47D6-841B-FF7EB732ADD1}" type="pres">
      <dgm:prSet presAssocID="{46AAB069-ECC0-4D2B-976C-FF7E78BC9527}" presName="dummy" presStyleCnt="0"/>
      <dgm:spPr/>
    </dgm:pt>
    <dgm:pt modelId="{DC96253A-238E-4818-9A81-8A4566024921}" type="pres">
      <dgm:prSet presAssocID="{132D6A62-5D22-4CBD-9C1A-6C62D9A4CB61}" presName="sibTrans" presStyleLbl="sibTrans2D1" presStyleIdx="2" presStyleCnt="4"/>
      <dgm:spPr/>
      <dgm:t>
        <a:bodyPr/>
        <a:lstStyle/>
        <a:p>
          <a:endParaRPr lang="en-US"/>
        </a:p>
      </dgm:t>
    </dgm:pt>
    <dgm:pt modelId="{1BF6016F-54DB-494C-8234-2A46535EBCE7}" type="pres">
      <dgm:prSet presAssocID="{23C180D5-7AC6-4F28-8A65-A6B97E32A4C5}" presName="node" presStyleLbl="node1" presStyleIdx="3" presStyleCnt="4" custScaleX="130072" custScaleY="126016">
        <dgm:presLayoutVars>
          <dgm:bulletEnabled val="1"/>
        </dgm:presLayoutVars>
      </dgm:prSet>
      <dgm:spPr/>
      <dgm:t>
        <a:bodyPr/>
        <a:lstStyle/>
        <a:p>
          <a:endParaRPr lang="en-US"/>
        </a:p>
      </dgm:t>
    </dgm:pt>
    <dgm:pt modelId="{EC073524-7C05-4CFF-887A-C21D6AB357A7}" type="pres">
      <dgm:prSet presAssocID="{23C180D5-7AC6-4F28-8A65-A6B97E32A4C5}" presName="dummy" presStyleCnt="0"/>
      <dgm:spPr/>
    </dgm:pt>
    <dgm:pt modelId="{4E102284-7107-4126-9412-B1DD69C8F42E}" type="pres">
      <dgm:prSet presAssocID="{0FABA9C0-483B-49FD-BE28-94F4B584C77A}" presName="sibTrans" presStyleLbl="sibTrans2D1" presStyleIdx="3" presStyleCnt="4"/>
      <dgm:spPr/>
      <dgm:t>
        <a:bodyPr/>
        <a:lstStyle/>
        <a:p>
          <a:endParaRPr lang="en-US"/>
        </a:p>
      </dgm:t>
    </dgm:pt>
  </dgm:ptLst>
  <dgm:cxnLst>
    <dgm:cxn modelId="{E649F608-938A-48F4-B71B-75553720A462}" srcId="{1AD50266-F9EF-4089-B5C1-720E4E5A2023}" destId="{F802ED15-59CA-4EB6-B717-52685726BEB9}" srcOrd="1" destOrd="0" parTransId="{C393AF42-D700-4C2D-8F6E-34CE7FD6B0DF}" sibTransId="{7DF750EE-1D68-4538-9573-306E1E25C2D2}"/>
    <dgm:cxn modelId="{1A032ADE-D610-49E7-B1B9-AD5403394391}" type="presOf" srcId="{132D6A62-5D22-4CBD-9C1A-6C62D9A4CB61}" destId="{DC96253A-238E-4818-9A81-8A4566024921}" srcOrd="0" destOrd="0" presId="urn:microsoft.com/office/officeart/2005/8/layout/radial6"/>
    <dgm:cxn modelId="{7DBE9356-A29E-4E97-BC22-B58D258C718C}" type="presOf" srcId="{827506B5-AC29-4607-B39C-7AF52F264ACA}" destId="{22581189-0971-4673-9EC1-1AB0CF353C7A}" srcOrd="0" destOrd="0" presId="urn:microsoft.com/office/officeart/2005/8/layout/radial6"/>
    <dgm:cxn modelId="{A65FC402-E6ED-4C57-B680-7C09563689A3}" type="presOf" srcId="{1AD50266-F9EF-4089-B5C1-720E4E5A2023}" destId="{4D16E140-A216-4AFA-A9D2-D99CCA10AD24}" srcOrd="0" destOrd="0" presId="urn:microsoft.com/office/officeart/2005/8/layout/radial6"/>
    <dgm:cxn modelId="{81E508BC-7D77-4142-9650-E53E96203AC3}" type="presOf" srcId="{A3C5ED37-BA7B-4BD5-B5CE-C38D33CA89C8}" destId="{3777D848-3008-4A1F-87A5-8068222ABED9}" srcOrd="0" destOrd="0" presId="urn:microsoft.com/office/officeart/2005/8/layout/radial6"/>
    <dgm:cxn modelId="{32B04F3E-A083-4466-B6CB-85148BB47A50}" type="presOf" srcId="{1430FFA1-87CC-4FDC-8BDA-FA453117C8D2}" destId="{2247AAA8-725B-4E1B-973E-E6B4B67DAED9}" srcOrd="0" destOrd="0" presId="urn:microsoft.com/office/officeart/2005/8/layout/radial6"/>
    <dgm:cxn modelId="{209FE5DF-4F0C-468F-88B5-F5EE7BBA63DD}" type="presOf" srcId="{C2018DD2-9606-4F03-B4FB-748F3D4B466D}" destId="{D5F1E7FF-78C2-44F2-8309-1E9015E4C856}" srcOrd="0" destOrd="0" presId="urn:microsoft.com/office/officeart/2005/8/layout/radial6"/>
    <dgm:cxn modelId="{D9409498-847F-4CA1-A01D-CD4EE16AAF96}" srcId="{1AD50266-F9EF-4089-B5C1-720E4E5A2023}" destId="{A3C5ED37-BA7B-4BD5-B5CE-C38D33CA89C8}" srcOrd="0" destOrd="0" parTransId="{4317AAB8-C8BE-4EA6-814E-368AF67CFDD4}" sibTransId="{E3394CFC-F8D6-4405-8C83-3980CDEA97AD}"/>
    <dgm:cxn modelId="{9E0CA53B-14BC-4B91-930A-627B71236EFF}" srcId="{A3C5ED37-BA7B-4BD5-B5CE-C38D33CA89C8}" destId="{46AAB069-ECC0-4D2B-976C-FF7E78BC9527}" srcOrd="2" destOrd="0" parTransId="{AADDF6A7-650D-4352-A4CE-70A2EE35F00F}" sibTransId="{132D6A62-5D22-4CBD-9C1A-6C62D9A4CB61}"/>
    <dgm:cxn modelId="{AEA0EC25-E5A9-4D97-B94A-5084425DADC9}" type="presOf" srcId="{0FABA9C0-483B-49FD-BE28-94F4B584C77A}" destId="{4E102284-7107-4126-9412-B1DD69C8F42E}" srcOrd="0" destOrd="0" presId="urn:microsoft.com/office/officeart/2005/8/layout/radial6"/>
    <dgm:cxn modelId="{9D571034-4BB1-4553-84E3-E017C6EF9792}" type="presOf" srcId="{23C180D5-7AC6-4F28-8A65-A6B97E32A4C5}" destId="{1BF6016F-54DB-494C-8234-2A46535EBCE7}" srcOrd="0" destOrd="0" presId="urn:microsoft.com/office/officeart/2005/8/layout/radial6"/>
    <dgm:cxn modelId="{67ECDCD7-4BC4-42F1-82F7-7D6A45743E94}" type="presOf" srcId="{46AAB069-ECC0-4D2B-976C-FF7E78BC9527}" destId="{46DCC18C-6BA6-47F2-B633-3713B711026C}" srcOrd="0" destOrd="0" presId="urn:microsoft.com/office/officeart/2005/8/layout/radial6"/>
    <dgm:cxn modelId="{6DEFA5F7-E682-4A2D-9AD3-E255775A1A03}" srcId="{A3C5ED37-BA7B-4BD5-B5CE-C38D33CA89C8}" destId="{23C180D5-7AC6-4F28-8A65-A6B97E32A4C5}" srcOrd="3" destOrd="0" parTransId="{1DD30E0A-1AAC-46CC-87B9-F5272581E05F}" sibTransId="{0FABA9C0-483B-49FD-BE28-94F4B584C77A}"/>
    <dgm:cxn modelId="{83FA9B03-7980-4FF2-9338-DDF3D582A59B}" srcId="{A3C5ED37-BA7B-4BD5-B5CE-C38D33CA89C8}" destId="{1430FFA1-87CC-4FDC-8BDA-FA453117C8D2}" srcOrd="1" destOrd="0" parTransId="{190F5BC5-F5DE-4DF5-ADF2-97F0F1D3B4E9}" sibTransId="{C2018DD2-9606-4F03-B4FB-748F3D4B466D}"/>
    <dgm:cxn modelId="{3BE4402E-66F8-42A7-8108-A194C8ADA44F}" type="presOf" srcId="{7B6BDD82-170B-48E9-8835-6F84B23D068D}" destId="{DE6ABEC9-0850-42BA-B4C1-C82C00B4AA31}" srcOrd="0" destOrd="0" presId="urn:microsoft.com/office/officeart/2005/8/layout/radial6"/>
    <dgm:cxn modelId="{0C1FBE35-DDF2-4F78-A935-14592C0167A1}" srcId="{A3C5ED37-BA7B-4BD5-B5CE-C38D33CA89C8}" destId="{7B6BDD82-170B-48E9-8835-6F84B23D068D}" srcOrd="0" destOrd="0" parTransId="{7BEE46BD-940A-4627-8310-2E8D09A0BD9B}" sibTransId="{827506B5-AC29-4607-B39C-7AF52F264ACA}"/>
    <dgm:cxn modelId="{361EA54D-FED2-43D5-BA44-DDD88E0C3A66}" type="presParOf" srcId="{4D16E140-A216-4AFA-A9D2-D99CCA10AD24}" destId="{3777D848-3008-4A1F-87A5-8068222ABED9}" srcOrd="0" destOrd="0" presId="urn:microsoft.com/office/officeart/2005/8/layout/radial6"/>
    <dgm:cxn modelId="{6984B5B0-358C-4695-9085-867B448460E2}" type="presParOf" srcId="{4D16E140-A216-4AFA-A9D2-D99CCA10AD24}" destId="{DE6ABEC9-0850-42BA-B4C1-C82C00B4AA31}" srcOrd="1" destOrd="0" presId="urn:microsoft.com/office/officeart/2005/8/layout/radial6"/>
    <dgm:cxn modelId="{68DC5787-422C-4F97-A2DD-FFC086035FA7}" type="presParOf" srcId="{4D16E140-A216-4AFA-A9D2-D99CCA10AD24}" destId="{B26CE4BE-16DD-4E7D-A615-0090F2DF9CCB}" srcOrd="2" destOrd="0" presId="urn:microsoft.com/office/officeart/2005/8/layout/radial6"/>
    <dgm:cxn modelId="{F2014625-3747-46D1-ADE9-8CBCBC790013}" type="presParOf" srcId="{4D16E140-A216-4AFA-A9D2-D99CCA10AD24}" destId="{22581189-0971-4673-9EC1-1AB0CF353C7A}" srcOrd="3" destOrd="0" presId="urn:microsoft.com/office/officeart/2005/8/layout/radial6"/>
    <dgm:cxn modelId="{55F95764-2CF8-4084-B608-A3698A8F9087}" type="presParOf" srcId="{4D16E140-A216-4AFA-A9D2-D99CCA10AD24}" destId="{2247AAA8-725B-4E1B-973E-E6B4B67DAED9}" srcOrd="4" destOrd="0" presId="urn:microsoft.com/office/officeart/2005/8/layout/radial6"/>
    <dgm:cxn modelId="{F73CEDFA-A205-421A-A2AE-C753F4F24E7C}" type="presParOf" srcId="{4D16E140-A216-4AFA-A9D2-D99CCA10AD24}" destId="{F6F756D0-A65A-4A8D-A0EC-1B9940885648}" srcOrd="5" destOrd="0" presId="urn:microsoft.com/office/officeart/2005/8/layout/radial6"/>
    <dgm:cxn modelId="{906038AF-887A-4DB4-9579-B32B7CC71F06}" type="presParOf" srcId="{4D16E140-A216-4AFA-A9D2-D99CCA10AD24}" destId="{D5F1E7FF-78C2-44F2-8309-1E9015E4C856}" srcOrd="6" destOrd="0" presId="urn:microsoft.com/office/officeart/2005/8/layout/radial6"/>
    <dgm:cxn modelId="{3E0F875F-9721-443A-9567-262AE18F81B1}" type="presParOf" srcId="{4D16E140-A216-4AFA-A9D2-D99CCA10AD24}" destId="{46DCC18C-6BA6-47F2-B633-3713B711026C}" srcOrd="7" destOrd="0" presId="urn:microsoft.com/office/officeart/2005/8/layout/radial6"/>
    <dgm:cxn modelId="{0061C699-0527-4548-A549-A46795DD7BB8}" type="presParOf" srcId="{4D16E140-A216-4AFA-A9D2-D99CCA10AD24}" destId="{D0CD7A06-4B12-47D6-841B-FF7EB732ADD1}" srcOrd="8" destOrd="0" presId="urn:microsoft.com/office/officeart/2005/8/layout/radial6"/>
    <dgm:cxn modelId="{8C3DDEA0-5D9C-400C-8571-A390CF344954}" type="presParOf" srcId="{4D16E140-A216-4AFA-A9D2-D99CCA10AD24}" destId="{DC96253A-238E-4818-9A81-8A4566024921}" srcOrd="9" destOrd="0" presId="urn:microsoft.com/office/officeart/2005/8/layout/radial6"/>
    <dgm:cxn modelId="{5CB470CC-C182-4051-88C2-281BF9E1CF4F}" type="presParOf" srcId="{4D16E140-A216-4AFA-A9D2-D99CCA10AD24}" destId="{1BF6016F-54DB-494C-8234-2A46535EBCE7}" srcOrd="10" destOrd="0" presId="urn:microsoft.com/office/officeart/2005/8/layout/radial6"/>
    <dgm:cxn modelId="{5D5AC695-41E6-46C5-B341-3D0107909310}" type="presParOf" srcId="{4D16E140-A216-4AFA-A9D2-D99CCA10AD24}" destId="{EC073524-7C05-4CFF-887A-C21D6AB357A7}" srcOrd="11" destOrd="0" presId="urn:microsoft.com/office/officeart/2005/8/layout/radial6"/>
    <dgm:cxn modelId="{61F22E91-16A0-4F72-807E-2791757A3A34}" type="presParOf" srcId="{4D16E140-A216-4AFA-A9D2-D99CCA10AD24}" destId="{4E102284-7107-4126-9412-B1DD69C8F42E}" srcOrd="12" destOrd="0" presId="urn:microsoft.com/office/officeart/2005/8/layout/radial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102284-7107-4126-9412-B1DD69C8F42E}">
      <dsp:nvSpPr>
        <dsp:cNvPr id="0" name=""/>
        <dsp:cNvSpPr/>
      </dsp:nvSpPr>
      <dsp:spPr>
        <a:xfrm>
          <a:off x="2300413" y="590935"/>
          <a:ext cx="3753111" cy="3753111"/>
        </a:xfrm>
        <a:prstGeom prst="blockArc">
          <a:avLst>
            <a:gd name="adj1" fmla="val 10800000"/>
            <a:gd name="adj2" fmla="val 16200000"/>
            <a:gd name="adj3" fmla="val 464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C96253A-238E-4818-9A81-8A4566024921}">
      <dsp:nvSpPr>
        <dsp:cNvPr id="0" name=""/>
        <dsp:cNvSpPr/>
      </dsp:nvSpPr>
      <dsp:spPr>
        <a:xfrm>
          <a:off x="2300396" y="582957"/>
          <a:ext cx="3753111" cy="3753111"/>
        </a:xfrm>
        <a:prstGeom prst="blockArc">
          <a:avLst>
            <a:gd name="adj1" fmla="val 5507802"/>
            <a:gd name="adj2" fmla="val 10785037"/>
            <a:gd name="adj3" fmla="val 464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D5F1E7FF-78C2-44F2-8309-1E9015E4C856}">
      <dsp:nvSpPr>
        <dsp:cNvPr id="0" name=""/>
        <dsp:cNvSpPr/>
      </dsp:nvSpPr>
      <dsp:spPr>
        <a:xfrm>
          <a:off x="2300431" y="582958"/>
          <a:ext cx="3753111" cy="3753111"/>
        </a:xfrm>
        <a:prstGeom prst="blockArc">
          <a:avLst>
            <a:gd name="adj1" fmla="val 14961"/>
            <a:gd name="adj2" fmla="val 5507867"/>
            <a:gd name="adj3" fmla="val 464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2581189-0971-4673-9EC1-1AB0CF353C7A}">
      <dsp:nvSpPr>
        <dsp:cNvPr id="0" name=""/>
        <dsp:cNvSpPr/>
      </dsp:nvSpPr>
      <dsp:spPr>
        <a:xfrm>
          <a:off x="2300413" y="590935"/>
          <a:ext cx="3753111" cy="3753111"/>
        </a:xfrm>
        <a:prstGeom prst="blockArc">
          <a:avLst>
            <a:gd name="adj1" fmla="val 16200000"/>
            <a:gd name="adj2" fmla="val 0"/>
            <a:gd name="adj3" fmla="val 464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777D848-3008-4A1F-87A5-8068222ABED9}">
      <dsp:nvSpPr>
        <dsp:cNvPr id="0" name=""/>
        <dsp:cNvSpPr/>
      </dsp:nvSpPr>
      <dsp:spPr>
        <a:xfrm>
          <a:off x="3313133" y="1603655"/>
          <a:ext cx="1727671" cy="1727671"/>
        </a:xfrm>
        <a:prstGeom prst="ellipse">
          <a:avLst/>
        </a:prstGeom>
        <a:solidFill>
          <a:schemeClr val="bg2">
            <a:lumMod val="60000"/>
            <a:lumOff val="40000"/>
          </a:schemeClr>
        </a:solidFill>
        <a:ln w="25400" cap="flat" cmpd="sng" algn="ctr">
          <a:solidFill>
            <a:scrgbClr r="0" g="0" b="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English </a:t>
          </a:r>
        </a:p>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Language</a:t>
          </a:r>
        </a:p>
        <a:p>
          <a:pPr lvl="0" algn="ctr" defTabSz="8890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Literacy</a:t>
          </a:r>
          <a:endParaRPr lang="en-US" sz="2000" b="1" kern="1200" dirty="0">
            <a:effectLst>
              <a:outerShdw blurRad="38100" dist="38100" dir="2700000" algn="tl">
                <a:srgbClr val="000000">
                  <a:alpha val="43137"/>
                </a:srgbClr>
              </a:outerShdw>
            </a:effectLst>
          </a:endParaRPr>
        </a:p>
      </dsp:txBody>
      <dsp:txXfrm>
        <a:off x="3566145" y="1856667"/>
        <a:ext cx="1221647" cy="1221647"/>
      </dsp:txXfrm>
    </dsp:sp>
    <dsp:sp modelId="{DE6ABEC9-0850-42BA-B4C1-C82C00B4AA31}">
      <dsp:nvSpPr>
        <dsp:cNvPr id="0" name=""/>
        <dsp:cNvSpPr/>
      </dsp:nvSpPr>
      <dsp:spPr>
        <a:xfrm>
          <a:off x="3367514" y="-156394"/>
          <a:ext cx="1618910" cy="1581734"/>
        </a:xfrm>
        <a:prstGeom prst="ellipse">
          <a:avLst/>
        </a:prstGeom>
        <a:solidFill>
          <a:schemeClr val="lt1">
            <a:hueOff val="0"/>
            <a:satOff val="0"/>
            <a:lumOff val="0"/>
            <a:alphaOff val="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lvl="0" algn="ctr" defTabSz="844550">
            <a:lnSpc>
              <a:spcPct val="90000"/>
            </a:lnSpc>
            <a:spcBef>
              <a:spcPct val="0"/>
            </a:spcBef>
            <a:spcAft>
              <a:spcPct val="35000"/>
            </a:spcAft>
          </a:pPr>
          <a:r>
            <a:rPr lang="en-US" sz="1900" b="1" kern="1200" dirty="0" smtClean="0">
              <a:effectLst>
                <a:outerShdw blurRad="38100" dist="38100" dir="2700000" algn="tl">
                  <a:srgbClr val="000000">
                    <a:alpha val="43137"/>
                  </a:srgbClr>
                </a:outerShdw>
              </a:effectLst>
            </a:rPr>
            <a:t>Speaking  &amp;  Listening</a:t>
          </a:r>
          <a:endParaRPr lang="en-US" sz="1900" b="1" kern="1200" dirty="0">
            <a:effectLst>
              <a:outerShdw blurRad="38100" dist="38100" dir="2700000" algn="tl">
                <a:srgbClr val="000000">
                  <a:alpha val="43137"/>
                </a:srgbClr>
              </a:outerShdw>
            </a:effectLst>
          </a:endParaRPr>
        </a:p>
      </dsp:txBody>
      <dsp:txXfrm>
        <a:off x="3604598" y="75246"/>
        <a:ext cx="1144742" cy="1118454"/>
      </dsp:txXfrm>
    </dsp:sp>
    <dsp:sp modelId="{2247AAA8-725B-4E1B-973E-E6B4B67DAED9}">
      <dsp:nvSpPr>
        <dsp:cNvPr id="0" name=""/>
        <dsp:cNvSpPr/>
      </dsp:nvSpPr>
      <dsp:spPr>
        <a:xfrm>
          <a:off x="5271600" y="1748158"/>
          <a:ext cx="1476773" cy="1438666"/>
        </a:xfrm>
        <a:prstGeom prst="ellipse">
          <a:avLst/>
        </a:prstGeom>
        <a:solidFill>
          <a:schemeClr val="lt1">
            <a:hueOff val="0"/>
            <a:satOff val="0"/>
            <a:lumOff val="0"/>
            <a:alphaOff val="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26670" rIns="26670" bIns="26670" numCol="1" spcCol="1270" anchor="ctr" anchorCtr="0">
          <a:noAutofit/>
        </a:bodyPr>
        <a:lstStyle/>
        <a:p>
          <a:pPr lvl="0" algn="ctr" defTabSz="933450">
            <a:lnSpc>
              <a:spcPct val="90000"/>
            </a:lnSpc>
            <a:spcBef>
              <a:spcPct val="0"/>
            </a:spcBef>
            <a:spcAft>
              <a:spcPct val="35000"/>
            </a:spcAft>
          </a:pPr>
          <a:r>
            <a:rPr lang="en-US" sz="2100" b="1" kern="1200" dirty="0" smtClean="0">
              <a:effectLst>
                <a:outerShdw blurRad="38100" dist="38100" dir="2700000" algn="tl">
                  <a:srgbClr val="000000">
                    <a:alpha val="43137"/>
                  </a:srgbClr>
                </a:outerShdw>
              </a:effectLst>
            </a:rPr>
            <a:t>Writing</a:t>
          </a:r>
          <a:endParaRPr lang="en-US" sz="2100" b="1" kern="1200" dirty="0">
            <a:effectLst>
              <a:outerShdw blurRad="38100" dist="38100" dir="2700000" algn="tl">
                <a:srgbClr val="000000">
                  <a:alpha val="43137"/>
                </a:srgbClr>
              </a:outerShdw>
            </a:effectLst>
          </a:endParaRPr>
        </a:p>
      </dsp:txBody>
      <dsp:txXfrm>
        <a:off x="5487868" y="1958846"/>
        <a:ext cx="1044237" cy="1017290"/>
      </dsp:txXfrm>
    </dsp:sp>
    <dsp:sp modelId="{46DCC18C-6BA6-47F2-B633-3713B711026C}">
      <dsp:nvSpPr>
        <dsp:cNvPr id="0" name=""/>
        <dsp:cNvSpPr/>
      </dsp:nvSpPr>
      <dsp:spPr>
        <a:xfrm>
          <a:off x="3386221" y="3558945"/>
          <a:ext cx="1466518" cy="1465369"/>
        </a:xfrm>
        <a:prstGeom prst="ellipse">
          <a:avLst/>
        </a:prstGeom>
        <a:solidFill>
          <a:schemeClr val="accent2">
            <a:lumMod val="5000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r>
            <a:rPr lang="en-US" sz="2100" b="1" kern="1200" dirty="0" smtClean="0">
              <a:solidFill>
                <a:schemeClr val="bg1"/>
              </a:solidFill>
              <a:effectLst>
                <a:outerShdw blurRad="38100" dist="38100" dir="2700000" algn="tl">
                  <a:srgbClr val="000000">
                    <a:alpha val="43137"/>
                  </a:srgbClr>
                </a:outerShdw>
              </a:effectLst>
            </a:rPr>
            <a:t>Reading</a:t>
          </a:r>
          <a:endParaRPr lang="en-US" sz="2100" b="1" kern="1200" dirty="0">
            <a:solidFill>
              <a:schemeClr val="bg1"/>
            </a:solidFill>
            <a:effectLst>
              <a:outerShdw blurRad="38100" dist="38100" dir="2700000" algn="tl">
                <a:srgbClr val="000000">
                  <a:alpha val="43137"/>
                </a:srgbClr>
              </a:outerShdw>
            </a:effectLst>
          </a:endParaRPr>
        </a:p>
      </dsp:txBody>
      <dsp:txXfrm>
        <a:off x="3600988" y="3773543"/>
        <a:ext cx="1036984" cy="1036173"/>
      </dsp:txXfrm>
    </dsp:sp>
    <dsp:sp modelId="{1BF6016F-54DB-494C-8234-2A46535EBCE7}">
      <dsp:nvSpPr>
        <dsp:cNvPr id="0" name=""/>
        <dsp:cNvSpPr/>
      </dsp:nvSpPr>
      <dsp:spPr>
        <a:xfrm>
          <a:off x="1557425" y="1705491"/>
          <a:ext cx="1573051" cy="1523999"/>
        </a:xfrm>
        <a:prstGeom prst="ellipse">
          <a:avLst/>
        </a:prstGeom>
        <a:solidFill>
          <a:schemeClr val="lt1">
            <a:hueOff val="0"/>
            <a:satOff val="0"/>
            <a:lumOff val="0"/>
            <a:alphaOff val="0"/>
          </a:schemeClr>
        </a:solidFill>
        <a:ln w="11429" cap="flat" cmpd="sng" algn="ctr">
          <a:solidFill>
            <a:schemeClr val="dk1">
              <a:shade val="80000"/>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r>
            <a:rPr lang="en-US" sz="1900" b="1" kern="1200" dirty="0" smtClean="0">
              <a:effectLst>
                <a:outerShdw blurRad="38100" dist="38100" dir="2700000" algn="tl">
                  <a:srgbClr val="000000">
                    <a:alpha val="43137"/>
                  </a:srgbClr>
                </a:outerShdw>
              </a:effectLst>
            </a:rPr>
            <a:t>Language</a:t>
          </a:r>
          <a:endParaRPr lang="en-US" sz="1900" b="1" kern="1200" dirty="0">
            <a:effectLst>
              <a:outerShdw blurRad="38100" dist="38100" dir="2700000" algn="tl">
                <a:srgbClr val="000000">
                  <a:alpha val="43137"/>
                </a:srgbClr>
              </a:outerShdw>
            </a:effectLst>
          </a:endParaRPr>
        </a:p>
      </dsp:txBody>
      <dsp:txXfrm>
        <a:off x="1787793" y="1928675"/>
        <a:ext cx="1112315" cy="1077631"/>
      </dsp:txXfrm>
    </dsp:sp>
  </dsp:spTree>
</dsp:drawing>
</file>

<file path=ppt/diagrams/layout1.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2647" tIns="46324" rIns="92647" bIns="46324" rtlCol="0"/>
          <a:lstStyle>
            <a:lvl1pPr algn="l">
              <a:defRPr sz="1200"/>
            </a:lvl1pPr>
          </a:lstStyle>
          <a:p>
            <a:endParaRPr lang="en-US" dirty="0"/>
          </a:p>
        </p:txBody>
      </p:sp>
      <p:sp>
        <p:nvSpPr>
          <p:cNvPr id="3" name="Date Placeholder 2"/>
          <p:cNvSpPr>
            <a:spLocks noGrp="1"/>
          </p:cNvSpPr>
          <p:nvPr>
            <p:ph type="dt" idx="1"/>
          </p:nvPr>
        </p:nvSpPr>
        <p:spPr>
          <a:xfrm>
            <a:off x="3970938" y="0"/>
            <a:ext cx="3037840" cy="464820"/>
          </a:xfrm>
          <a:prstGeom prst="rect">
            <a:avLst/>
          </a:prstGeom>
        </p:spPr>
        <p:txBody>
          <a:bodyPr vert="horz" lIns="92647" tIns="46324" rIns="92647" bIns="46324" rtlCol="0"/>
          <a:lstStyle>
            <a:lvl1pPr algn="r">
              <a:defRPr sz="1200"/>
            </a:lvl1pPr>
          </a:lstStyle>
          <a:p>
            <a:fld id="{F2C1D31F-70F3-48B9-9994-B848433896F5}" type="datetimeFigureOut">
              <a:rPr lang="en-US" smtClean="0"/>
              <a:pPr/>
              <a:t>11/29/2012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2647" tIns="46324" rIns="92647" bIns="46324"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2647" tIns="46324" rIns="92647" bIns="46324"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6"/>
            <a:ext cx="3037840" cy="464820"/>
          </a:xfrm>
          <a:prstGeom prst="rect">
            <a:avLst/>
          </a:prstGeom>
        </p:spPr>
        <p:txBody>
          <a:bodyPr vert="horz" lIns="92647" tIns="46324" rIns="92647" bIns="4632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6"/>
            <a:ext cx="3037840" cy="464820"/>
          </a:xfrm>
          <a:prstGeom prst="rect">
            <a:avLst/>
          </a:prstGeom>
        </p:spPr>
        <p:txBody>
          <a:bodyPr vert="horz" lIns="92647" tIns="46324" rIns="92647" bIns="46324" rtlCol="0" anchor="b"/>
          <a:lstStyle>
            <a:lvl1pPr algn="r">
              <a:defRPr sz="1200"/>
            </a:lvl1pPr>
          </a:lstStyle>
          <a:p>
            <a:fld id="{DF6497C4-413F-4A2C-A25F-8C1F4D856187}" type="slidenum">
              <a:rPr lang="en-US" smtClean="0"/>
              <a:pPr/>
              <a:t>‹#›</a:t>
            </a:fld>
            <a:endParaRPr lang="en-US" dirty="0"/>
          </a:p>
        </p:txBody>
      </p:sp>
    </p:spTree>
    <p:extLst>
      <p:ext uri="{BB962C8B-B14F-4D97-AF65-F5344CB8AC3E}">
        <p14:creationId xmlns:p14="http://schemas.microsoft.com/office/powerpoint/2010/main" xmlns="" val="18132033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5298" name="Shape 86"/>
          <p:cNvSpPr>
            <a:spLocks noGrp="1" noRot="1" noChangeAspect="1" noTextEdit="1"/>
          </p:cNvSpPr>
          <p:nvPr>
            <p:ph type="sldImg" idx="2"/>
          </p:nvPr>
        </p:nvSpPr>
        <p:spPr>
          <a:noFill/>
          <a:ln>
            <a:headEnd/>
            <a:tailEnd/>
          </a:ln>
        </p:spPr>
      </p:sp>
      <p:sp>
        <p:nvSpPr>
          <p:cNvPr id="55299" name="Shape 87"/>
          <p:cNvSpPr txBox="1">
            <a:spLocks noGrp="1"/>
          </p:cNvSpPr>
          <p:nvPr>
            <p:ph type="body" idx="1"/>
          </p:nvPr>
        </p:nvSpPr>
        <p:spPr bwMode="auto">
          <a:xfrm>
            <a:off x="701040" y="4415794"/>
            <a:ext cx="5608320" cy="836375"/>
          </a:xfrm>
          <a:noFill/>
        </p:spPr>
        <p:txBody>
          <a:bodyPr vert="horz" wrap="square" tIns="46299" bIns="46299" numCol="1" anchor="t" compatLnSpc="1">
            <a:prstTxWarp prst="textNoShape">
              <a:avLst/>
            </a:prstTxWarp>
            <a:spAutoFit/>
          </a:bodyPr>
          <a:lstStyle/>
          <a:p>
            <a:pPr eaLnBrk="1" hangingPunct="1">
              <a:spcBef>
                <a:spcPct val="0"/>
              </a:spcBef>
              <a:buClr>
                <a:srgbClr val="000000"/>
              </a:buClr>
              <a:buSzPct val="153000"/>
            </a:pPr>
            <a:r>
              <a:rPr lang="en-US" dirty="0" smtClean="0"/>
              <a:t>Welcome to the second</a:t>
            </a:r>
            <a:r>
              <a:rPr lang="en-US" baseline="0" dirty="0" smtClean="0"/>
              <a:t> </a:t>
            </a:r>
            <a:r>
              <a:rPr lang="en-US" dirty="0" smtClean="0"/>
              <a:t>of four College and Career Ready Standards Implementation meetings. </a:t>
            </a:r>
          </a:p>
          <a:p>
            <a:pPr eaLnBrk="1" hangingPunct="1">
              <a:spcBef>
                <a:spcPct val="0"/>
              </a:spcBef>
              <a:buClr>
                <a:srgbClr val="000000"/>
              </a:buClr>
              <a:buSzPct val="153000"/>
            </a:pPr>
            <a:endParaRPr lang="en-US" dirty="0" smtClean="0"/>
          </a:p>
          <a:p>
            <a:pPr eaLnBrk="1" hangingPunct="1">
              <a:spcBef>
                <a:spcPct val="0"/>
              </a:spcBef>
              <a:buClr>
                <a:srgbClr val="000000"/>
              </a:buClr>
              <a:buSzPct val="153000"/>
            </a:pPr>
            <a:r>
              <a:rPr lang="en-US" dirty="0" smtClean="0"/>
              <a:t>Ask if there are any new people this time.</a:t>
            </a:r>
          </a:p>
        </p:txBody>
      </p:sp>
      <p:sp>
        <p:nvSpPr>
          <p:cNvPr id="4" name="Slide Number Placeholder 3"/>
          <p:cNvSpPr>
            <a:spLocks noGrp="1"/>
          </p:cNvSpPr>
          <p:nvPr>
            <p:ph type="sldNum" sz="quarter" idx="10"/>
          </p:nvPr>
        </p:nvSpPr>
        <p:spPr/>
        <p:txBody>
          <a:bodyPr/>
          <a:lstStyle/>
          <a:p>
            <a:fld id="{E9FFC9A1-DBF8-4EA7-880B-3896075D573C}"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Follow directions on the slide.</a:t>
            </a:r>
          </a:p>
          <a:p>
            <a:endParaRPr lang="en-US" baseline="0" dirty="0" smtClean="0"/>
          </a:p>
          <a:p>
            <a:r>
              <a:rPr lang="en-US" baseline="0" dirty="0" smtClean="0"/>
              <a:t>Click:  Read each standard for your assigned number.</a:t>
            </a:r>
          </a:p>
          <a:p>
            <a:endParaRPr lang="en-US" baseline="0" dirty="0" smtClean="0"/>
          </a:p>
          <a:p>
            <a:r>
              <a:rPr lang="en-US" baseline="0" dirty="0" smtClean="0"/>
              <a:t>Click:  As you read, </a:t>
            </a:r>
            <a:r>
              <a:rPr lang="en-US" u="sng" baseline="0" dirty="0" smtClean="0"/>
              <a:t>underline key words </a:t>
            </a:r>
            <a:r>
              <a:rPr lang="en-US" baseline="0" dirty="0" smtClean="0"/>
              <a:t>that show how these standards are related.</a:t>
            </a:r>
          </a:p>
          <a:p>
            <a:r>
              <a:rPr lang="en-US" i="1" baseline="0" dirty="0" smtClean="0"/>
              <a:t>Pause</a:t>
            </a:r>
          </a:p>
          <a:p>
            <a:r>
              <a:rPr lang="en-US" baseline="0" dirty="0" smtClean="0"/>
              <a:t>Click:  As you reread</a:t>
            </a:r>
            <a:r>
              <a:rPr lang="en-US" b="1" baseline="0" dirty="0" smtClean="0"/>
              <a:t>, circle key words </a:t>
            </a:r>
            <a:r>
              <a:rPr lang="en-US" baseline="0" dirty="0" smtClean="0"/>
              <a:t>that show how the expectation becomes more rigorous at each grade level.</a:t>
            </a:r>
          </a:p>
          <a:p>
            <a:r>
              <a:rPr lang="en-US" i="1" baseline="0" dirty="0" smtClean="0"/>
              <a:t>Pause</a:t>
            </a:r>
          </a:p>
          <a:p>
            <a:r>
              <a:rPr lang="en-US" baseline="0" dirty="0" smtClean="0"/>
              <a:t>Click:  As you discuss your overall impressions think about what stands out to you in terms of the progression of what students need to know and be able to do.</a:t>
            </a:r>
          </a:p>
          <a:p>
            <a:endParaRPr lang="en-US" baseline="0" dirty="0" smtClean="0"/>
          </a:p>
        </p:txBody>
      </p:sp>
      <p:sp>
        <p:nvSpPr>
          <p:cNvPr id="4" name="Slide Number Placeholder 3"/>
          <p:cNvSpPr>
            <a:spLocks noGrp="1"/>
          </p:cNvSpPr>
          <p:nvPr>
            <p:ph type="sldNum" sz="quarter" idx="10"/>
          </p:nvPr>
        </p:nvSpPr>
        <p:spPr/>
        <p:txBody>
          <a:bodyPr/>
          <a:lstStyle/>
          <a:p>
            <a:fld id="{BDB1DFC2-9EA2-41A1-AD47-F01D25AECF3A}"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just spent time looking at the “what” and the “why” concerning informational text. Now let’s look at the how. </a:t>
            </a:r>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We</a:t>
            </a:r>
            <a:r>
              <a:rPr lang="en-US" b="1" baseline="0" dirty="0" smtClean="0"/>
              <a:t> are about to view a lesson using Reading Foundation standard #20.</a:t>
            </a:r>
            <a:endParaRPr lang="en-US" b="1" dirty="0" smtClean="0"/>
          </a:p>
          <a:p>
            <a:r>
              <a:rPr lang="en-US" b="1" dirty="0" smtClean="0"/>
              <a:t>√ </a:t>
            </a:r>
            <a:r>
              <a:rPr lang="en-US" dirty="0" smtClean="0"/>
              <a:t>Remember that Alabama’s COS is numbered</a:t>
            </a:r>
            <a:r>
              <a:rPr lang="en-US" baseline="0" dirty="0" smtClean="0"/>
              <a:t> sequentially. (20)</a:t>
            </a:r>
          </a:p>
          <a:p>
            <a:endParaRPr lang="en-US" b="0" baseline="0" dirty="0" smtClean="0"/>
          </a:p>
        </p:txBody>
      </p:sp>
      <p:sp>
        <p:nvSpPr>
          <p:cNvPr id="4" name="Slide Number Placeholder 3"/>
          <p:cNvSpPr>
            <a:spLocks noGrp="1"/>
          </p:cNvSpPr>
          <p:nvPr>
            <p:ph type="sldNum" sz="quarter" idx="10"/>
          </p:nvPr>
        </p:nvSpPr>
        <p:spPr/>
        <p:txBody>
          <a:bodyPr/>
          <a:lstStyle/>
          <a:p>
            <a:fld id="{DF6497C4-413F-4A2C-A25F-8C1F4D856187}"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Please remember how helpful the </a:t>
            </a:r>
            <a:r>
              <a:rPr lang="en-US" b="1" dirty="0" smtClean="0"/>
              <a:t>Insight Tool</a:t>
            </a:r>
            <a:r>
              <a:rPr lang="en-US" dirty="0" smtClean="0"/>
              <a:t> is</a:t>
            </a:r>
            <a:r>
              <a:rPr lang="en-US" baseline="0" dirty="0" smtClean="0"/>
              <a:t> when developing your lessons.</a:t>
            </a:r>
          </a:p>
          <a:p>
            <a:r>
              <a:rPr lang="en-US" baseline="0" dirty="0" smtClean="0"/>
              <a:t>The strand is </a:t>
            </a:r>
            <a:r>
              <a:rPr lang="en-US" b="1" baseline="0" dirty="0" smtClean="0"/>
              <a:t>Reading Foundations, grade 2. I can determine evidence, knowledge and skills of the lesson.</a:t>
            </a:r>
          </a:p>
          <a:p>
            <a:r>
              <a:rPr lang="en-US" dirty="0" smtClean="0"/>
              <a:t>Notice again, we are in K-12 English</a:t>
            </a:r>
            <a:r>
              <a:rPr lang="en-US" baseline="0" dirty="0" smtClean="0"/>
              <a:t> Language Arts.</a:t>
            </a:r>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objective.</a:t>
            </a:r>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14</a:t>
            </a:fld>
            <a:endParaRPr lang="en-US" dirty="0"/>
          </a:p>
        </p:txBody>
      </p:sp>
    </p:spTree>
    <p:extLst>
      <p:ext uri="{BB962C8B-B14F-4D97-AF65-F5344CB8AC3E}">
        <p14:creationId xmlns:p14="http://schemas.microsoft.com/office/powerpoint/2010/main" xmlns="" val="3950051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4 planning questions</a:t>
            </a:r>
          </a:p>
          <a:p>
            <a:pPr marL="231618" indent="-231618">
              <a:buAutoNum type="arabicPeriod"/>
            </a:pPr>
            <a:r>
              <a:rPr lang="en-US" dirty="0" smtClean="0"/>
              <a:t>What are my outcomes?</a:t>
            </a:r>
          </a:p>
          <a:p>
            <a:pPr marL="231618" indent="-231618">
              <a:buAutoNum type="arabicPeriod"/>
            </a:pPr>
            <a:r>
              <a:rPr lang="en-US" dirty="0" smtClean="0"/>
              <a:t>What steps will I take to meet the outcomes?</a:t>
            </a:r>
          </a:p>
          <a:p>
            <a:pPr marL="231618" indent="-231618">
              <a:buAutoNum type="arabicPeriod"/>
            </a:pPr>
            <a:r>
              <a:rPr lang="en-US" dirty="0" smtClean="0"/>
              <a:t>How will I know if students are meeting the outcomes?</a:t>
            </a:r>
          </a:p>
          <a:p>
            <a:pPr marL="231618" indent="-231618">
              <a:buAutoNum type="arabicPeriod"/>
            </a:pPr>
            <a:r>
              <a:rPr lang="en-US" dirty="0" smtClean="0"/>
              <a:t>What will I do if a student is not meeting the outcomes?</a:t>
            </a:r>
          </a:p>
          <a:p>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15</a:t>
            </a:fld>
            <a:endParaRPr lang="en-US" dirty="0"/>
          </a:p>
        </p:txBody>
      </p:sp>
    </p:spTree>
    <p:extLst>
      <p:ext uri="{BB962C8B-B14F-4D97-AF65-F5344CB8AC3E}">
        <p14:creationId xmlns:p14="http://schemas.microsoft.com/office/powerpoint/2010/main" xmlns="" val="25375044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13" indent="-173713">
              <a:buFont typeface="Arial" pitchFamily="34" charset="0"/>
              <a:buChar char="•"/>
            </a:pPr>
            <a:r>
              <a:rPr lang="en-US" dirty="0" smtClean="0"/>
              <a:t>The</a:t>
            </a:r>
            <a:r>
              <a:rPr lang="en-US" baseline="0" dirty="0" smtClean="0"/>
              <a:t> lesson you will see today is an example of an explicit phonics lesson. This lesson format should look familiar to you. It comes from the ARI Professional Development Module. You’ll notice the gradual release of responsibility. </a:t>
            </a:r>
          </a:p>
          <a:p>
            <a:pPr marL="173713" indent="-173713">
              <a:buFont typeface="Arial" pitchFamily="34" charset="0"/>
              <a:buChar char="•"/>
            </a:pPr>
            <a:r>
              <a:rPr lang="en-US" baseline="0" dirty="0" smtClean="0"/>
              <a:t>Now let’s look at a slightly different format that will help us think through the planning of a lesson.</a:t>
            </a:r>
          </a:p>
          <a:p>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16</a:t>
            </a:fld>
            <a:endParaRPr lang="en-US" dirty="0"/>
          </a:p>
        </p:txBody>
      </p:sp>
    </p:spTree>
    <p:extLst>
      <p:ext uri="{BB962C8B-B14F-4D97-AF65-F5344CB8AC3E}">
        <p14:creationId xmlns:p14="http://schemas.microsoft.com/office/powerpoint/2010/main" xmlns="" val="3739786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13" indent="-173713">
              <a:buFont typeface="Arial" pitchFamily="34" charset="0"/>
              <a:buChar char="•"/>
            </a:pPr>
            <a:r>
              <a:rPr lang="en-US" dirty="0" smtClean="0"/>
              <a:t>The expectation is not that you begin writing lessons using this tool; however, this is how we recommend you </a:t>
            </a:r>
            <a:r>
              <a:rPr lang="en-US" b="1" i="1" dirty="0" smtClean="0"/>
              <a:t>think through</a:t>
            </a:r>
            <a:r>
              <a:rPr lang="en-US" b="1" i="1" baseline="0" dirty="0" smtClean="0"/>
              <a:t> </a:t>
            </a:r>
            <a:r>
              <a:rPr lang="en-US" b="0" i="0" baseline="0" dirty="0" smtClean="0"/>
              <a:t>your planning of a lesson. </a:t>
            </a:r>
          </a:p>
          <a:p>
            <a:pPr marL="173713" indent="-173713">
              <a:buFont typeface="Arial" pitchFamily="34" charset="0"/>
              <a:buChar char="•"/>
            </a:pPr>
            <a:r>
              <a:rPr lang="en-US" dirty="0" smtClean="0"/>
              <a:t>Talk</a:t>
            </a:r>
            <a:r>
              <a:rPr lang="en-US" baseline="0" dirty="0" smtClean="0"/>
              <a:t> participants through the lesson planning tool, handout #4, making your thinking visible. </a:t>
            </a:r>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17</a:t>
            </a:fld>
            <a:endParaRPr lang="en-US" dirty="0"/>
          </a:p>
        </p:txBody>
      </p:sp>
    </p:spTree>
    <p:extLst>
      <p:ext uri="{BB962C8B-B14F-4D97-AF65-F5344CB8AC3E}">
        <p14:creationId xmlns:p14="http://schemas.microsoft.com/office/powerpoint/2010/main" xmlns="" val="26653021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13" indent="-173713">
              <a:buFont typeface="Arial" pitchFamily="34" charset="0"/>
              <a:buChar char="•"/>
            </a:pPr>
            <a:r>
              <a:rPr lang="en-US" dirty="0" smtClean="0"/>
              <a:t>As you are observing the lesson, you may want to circle, check or indicate when you see a part of the lesson for</a:t>
            </a:r>
            <a:r>
              <a:rPr lang="en-US" baseline="0" dirty="0" smtClean="0"/>
              <a:t> which we planned. </a:t>
            </a:r>
          </a:p>
          <a:p>
            <a:pPr marL="173713" indent="-173713">
              <a:buFont typeface="Arial" pitchFamily="34" charset="0"/>
              <a:buChar char="•"/>
            </a:pPr>
            <a:r>
              <a:rPr lang="en-US" baseline="0" dirty="0" smtClean="0"/>
              <a:t>Also, as always, we will look for evidence that students have met the outcome. </a:t>
            </a:r>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18</a:t>
            </a:fld>
            <a:endParaRPr lang="en-US" dirty="0"/>
          </a:p>
        </p:txBody>
      </p:sp>
    </p:spTree>
    <p:extLst>
      <p:ext uri="{BB962C8B-B14F-4D97-AF65-F5344CB8AC3E}">
        <p14:creationId xmlns:p14="http://schemas.microsoft.com/office/powerpoint/2010/main" xmlns="" val="421091852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6497C4-413F-4A2C-A25F-8C1F4D856187}" type="slidenum">
              <a:rPr lang="en-US" smtClean="0"/>
              <a:pPr/>
              <a:t>19</a:t>
            </a:fld>
            <a:endParaRPr lang="en-US" dirty="0"/>
          </a:p>
        </p:txBody>
      </p:sp>
    </p:spTree>
    <p:extLst>
      <p:ext uri="{BB962C8B-B14F-4D97-AF65-F5344CB8AC3E}">
        <p14:creationId xmlns:p14="http://schemas.microsoft.com/office/powerpoint/2010/main" xmlns="" val="3712718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a:headEnd/>
            <a:tailEnd/>
          </a:ln>
        </p:spPr>
      </p:sp>
      <p:sp>
        <p:nvSpPr>
          <p:cNvPr id="56323" name="Notes Placeholder 2"/>
          <p:cNvSpPr txBox="1">
            <a:spLocks noGrp="1"/>
          </p:cNvSpPr>
          <p:nvPr>
            <p:ph type="body" idx="1"/>
          </p:nvPr>
        </p:nvSpPr>
        <p:spPr bwMode="auto">
          <a:xfrm>
            <a:off x="701040" y="4495800"/>
            <a:ext cx="5608320" cy="2198688"/>
          </a:xfrm>
          <a:noFill/>
        </p:spPr>
        <p:txBody>
          <a:bodyPr vert="horz" wrap="square" numCol="1" anchor="t" compatLnSpc="1">
            <a:prstTxWarp prst="textNoShape">
              <a:avLst/>
            </a:prstTxWarp>
          </a:bodyPr>
          <a:lstStyle/>
          <a:p>
            <a:r>
              <a:rPr lang="en-US" dirty="0" smtClean="0"/>
              <a:t>Read outcomes.</a:t>
            </a:r>
          </a:p>
        </p:txBody>
      </p:sp>
      <p:sp>
        <p:nvSpPr>
          <p:cNvPr id="4" name="Slide Number Placeholder 3"/>
          <p:cNvSpPr>
            <a:spLocks noGrp="1"/>
          </p:cNvSpPr>
          <p:nvPr>
            <p:ph type="sldNum" sz="quarter" idx="10"/>
          </p:nvPr>
        </p:nvSpPr>
        <p:spPr/>
        <p:txBody>
          <a:bodyPr/>
          <a:lstStyle/>
          <a:p>
            <a:fld id="{E9FFC9A1-DBF8-4EA7-880B-3896075D573C}"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6470">
              <a:defRPr/>
            </a:pPr>
            <a:r>
              <a:rPr lang="en-US" dirty="0" smtClean="0"/>
              <a:t>Discuss with your table the evidence you recorded that the outcomes were met.</a:t>
            </a:r>
          </a:p>
          <a:p>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13" indent="-173713">
              <a:buFont typeface="Arial" pitchFamily="34" charset="0"/>
              <a:buChar char="•"/>
            </a:pPr>
            <a:r>
              <a:rPr lang="en-US" dirty="0" smtClean="0"/>
              <a:t>Having just traced the standards, I’m sure you noticed some other standards that the lesson touched on. </a:t>
            </a:r>
          </a:p>
          <a:p>
            <a:pPr marL="173713" indent="-173713">
              <a:buFont typeface="Arial" pitchFamily="34" charset="0"/>
              <a:buChar char="•"/>
            </a:pPr>
            <a:r>
              <a:rPr lang="en-US" b="1" dirty="0" smtClean="0"/>
              <a:t>√ </a:t>
            </a:r>
            <a:r>
              <a:rPr lang="en-US" b="0" dirty="0" smtClean="0"/>
              <a:t>Let’s look at what some “secondary” standards </a:t>
            </a:r>
            <a:r>
              <a:rPr lang="en-US" b="0" baseline="0" dirty="0" smtClean="0"/>
              <a:t>that were touched on during this lesson. Although they are not primary standards in this lesson, they will be primary standards at some other point. Notice that we only touched a portion of some of these. </a:t>
            </a:r>
          </a:p>
          <a:p>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21</a:t>
            </a:fld>
            <a:endParaRPr lang="en-US" dirty="0"/>
          </a:p>
        </p:txBody>
      </p:sp>
    </p:spTree>
    <p:extLst>
      <p:ext uri="{BB962C8B-B14F-4D97-AF65-F5344CB8AC3E}">
        <p14:creationId xmlns:p14="http://schemas.microsoft.com/office/powerpoint/2010/main" xmlns="" val="3450417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3713" indent="-173713">
              <a:buFont typeface="Arial" pitchFamily="34" charset="0"/>
              <a:buChar char="•"/>
            </a:pPr>
            <a:r>
              <a:rPr lang="en-US" dirty="0" smtClean="0"/>
              <a:t>20 b is our primary standard. It was the focus of our lesson. </a:t>
            </a:r>
          </a:p>
          <a:p>
            <a:pPr marL="173713" indent="-173713">
              <a:buFont typeface="Arial" pitchFamily="34" charset="0"/>
              <a:buChar char="•"/>
            </a:pPr>
            <a:r>
              <a:rPr lang="en-US" b="0" baseline="0" dirty="0" smtClean="0"/>
              <a:t>Remember, these are standards that we are going to be continuously working on. </a:t>
            </a:r>
            <a:endParaRPr lang="en-US" b="1"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22</a:t>
            </a:fld>
            <a:endParaRPr lang="en-US" dirty="0"/>
          </a:p>
        </p:txBody>
      </p:sp>
    </p:spTree>
    <p:extLst>
      <p:ext uri="{BB962C8B-B14F-4D97-AF65-F5344CB8AC3E}">
        <p14:creationId xmlns:p14="http://schemas.microsoft.com/office/powerpoint/2010/main" xmlns="" val="28006877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497C4-413F-4A2C-A25F-8C1F4D856187}"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Follow the directions on the slide. Share out</a:t>
            </a:r>
            <a:r>
              <a:rPr lang="en-US" baseline="0" dirty="0" smtClean="0"/>
              <a:t> a few key </a:t>
            </a:r>
            <a:r>
              <a:rPr lang="en-US" baseline="0" dirty="0" err="1" smtClean="0"/>
              <a:t>aha’s</a:t>
            </a:r>
            <a:r>
              <a:rPr lang="en-US" baseline="0" dirty="0" smtClean="0"/>
              <a:t>. </a:t>
            </a:r>
          </a:p>
          <a:p>
            <a:endParaRPr lang="en-US" baseline="0" dirty="0" smtClean="0"/>
          </a:p>
          <a:p>
            <a:r>
              <a:rPr lang="en-US" i="1" baseline="0" dirty="0" smtClean="0"/>
              <a:t>Ensure participants understand that the literacy standards for K-5 science and social studies are embedded in the Reading  Informational Text standards.</a:t>
            </a:r>
            <a:endParaRPr lang="en-US" i="1"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DF6497C4-413F-4A2C-A25F-8C1F4D856187}" type="slidenum">
              <a:rPr lang="en-US" smtClean="0"/>
              <a:pPr/>
              <a:t>25</a:t>
            </a:fld>
            <a:endParaRPr lang="en-US"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62466" name="Shape 93"/>
          <p:cNvSpPr>
            <a:spLocks noGrp="1" noRot="1" noChangeAspect="1" noTextEdit="1"/>
          </p:cNvSpPr>
          <p:nvPr>
            <p:ph type="sldImg" idx="2"/>
          </p:nvPr>
        </p:nvSpPr>
        <p:spPr>
          <a:noFill/>
          <a:ln>
            <a:headEnd/>
            <a:tailEnd/>
          </a:ln>
        </p:spPr>
      </p:sp>
      <p:sp>
        <p:nvSpPr>
          <p:cNvPr id="62467" name="Shape 94"/>
          <p:cNvSpPr txBox="1">
            <a:spLocks noGrp="1"/>
          </p:cNvSpPr>
          <p:nvPr>
            <p:ph type="body" idx="1"/>
          </p:nvPr>
        </p:nvSpPr>
        <p:spPr bwMode="auto">
          <a:xfrm>
            <a:off x="701040" y="4416429"/>
            <a:ext cx="5919893" cy="1951608"/>
          </a:xfrm>
          <a:noFill/>
        </p:spPr>
        <p:txBody>
          <a:bodyPr vert="horz" wrap="square" tIns="46299" bIns="46299" numCol="1" anchor="t" compatLnSpc="1">
            <a:prstTxWarp prst="textNoShape">
              <a:avLst/>
            </a:prstTxWarp>
            <a:spAutoFit/>
          </a:bodyPr>
          <a:lstStyle/>
          <a:p>
            <a:pPr marL="173700" indent="-173700">
              <a:spcBef>
                <a:spcPct val="0"/>
              </a:spcBef>
              <a:buClr>
                <a:srgbClr val="000000"/>
              </a:buClr>
              <a:buSzPct val="153000"/>
            </a:pPr>
            <a:r>
              <a:rPr lang="en-US" dirty="0" smtClean="0"/>
              <a:t>Quick review of QM #1:</a:t>
            </a:r>
          </a:p>
          <a:p>
            <a:pPr marL="173700" indent="-173700">
              <a:spcBef>
                <a:spcPct val="0"/>
              </a:spcBef>
              <a:buClr>
                <a:srgbClr val="000000"/>
              </a:buClr>
              <a:buSzPct val="153000"/>
            </a:pPr>
            <a:endParaRPr lang="en-US" dirty="0" smtClean="0"/>
          </a:p>
          <a:p>
            <a:pPr marL="173700" indent="-173700">
              <a:spcBef>
                <a:spcPct val="0"/>
              </a:spcBef>
              <a:buClr>
                <a:srgbClr val="000000"/>
              </a:buClr>
              <a:buSzPct val="153000"/>
              <a:buFont typeface="Arial" pitchFamily="34" charset="0"/>
              <a:buChar char="•"/>
            </a:pPr>
            <a:r>
              <a:rPr lang="en-US" dirty="0" smtClean="0">
                <a:solidFill>
                  <a:srgbClr val="000000"/>
                </a:solidFill>
                <a:cs typeface="Arial" charset="0"/>
                <a:sym typeface="Arial" charset="0"/>
              </a:rPr>
              <a:t>Let’s quickly remind ourselves of what the</a:t>
            </a:r>
            <a:r>
              <a:rPr lang="en-US" baseline="0" dirty="0" smtClean="0">
                <a:solidFill>
                  <a:srgbClr val="000000"/>
                </a:solidFill>
                <a:cs typeface="Arial" charset="0"/>
                <a:sym typeface="Arial" charset="0"/>
              </a:rPr>
              <a:t> focus of our last meeting was. L</a:t>
            </a:r>
            <a:r>
              <a:rPr lang="en-US" dirty="0" smtClean="0">
                <a:solidFill>
                  <a:srgbClr val="000000"/>
                </a:solidFill>
                <a:cs typeface="Arial" charset="0"/>
                <a:sym typeface="Arial" charset="0"/>
              </a:rPr>
              <a:t>ast time we discussed the 3 key shifts. </a:t>
            </a:r>
            <a:r>
              <a:rPr lang="en-US" i="1" dirty="0" smtClean="0">
                <a:solidFill>
                  <a:srgbClr val="000000"/>
                </a:solidFill>
                <a:cs typeface="Arial" charset="0"/>
                <a:sym typeface="Arial" charset="0"/>
              </a:rPr>
              <a:t>Be sure you</a:t>
            </a:r>
            <a:r>
              <a:rPr lang="en-US" i="1" baseline="0" dirty="0" smtClean="0">
                <a:solidFill>
                  <a:srgbClr val="000000"/>
                </a:solidFill>
                <a:cs typeface="Arial" charset="0"/>
                <a:sym typeface="Arial" charset="0"/>
              </a:rPr>
              <a:t> have poster of 3 shifts up. You will refer to it throughout the day.</a:t>
            </a:r>
          </a:p>
          <a:p>
            <a:pPr marL="173700" indent="-173700">
              <a:spcBef>
                <a:spcPct val="0"/>
              </a:spcBef>
              <a:buClr>
                <a:srgbClr val="000000"/>
              </a:buClr>
              <a:buSzPct val="153000"/>
              <a:buFont typeface="Arial" pitchFamily="34" charset="0"/>
              <a:buChar char="•"/>
            </a:pPr>
            <a:r>
              <a:rPr lang="en-US" i="0" baseline="0" dirty="0" smtClean="0">
                <a:solidFill>
                  <a:srgbClr val="000000"/>
                </a:solidFill>
                <a:cs typeface="Arial" charset="0"/>
                <a:sym typeface="Arial" charset="0"/>
              </a:rPr>
              <a:t>You’ll notice that the first shift focuses on informational text. </a:t>
            </a:r>
          </a:p>
          <a:p>
            <a:pPr marL="173700" indent="-173700">
              <a:spcBef>
                <a:spcPct val="0"/>
              </a:spcBef>
              <a:buClr>
                <a:srgbClr val="000000"/>
              </a:buClr>
              <a:buSzPct val="153000"/>
              <a:buFont typeface="Arial" pitchFamily="34" charset="0"/>
              <a:buChar char="•"/>
            </a:pPr>
            <a:endParaRPr lang="en-US" i="0" baseline="0" dirty="0" smtClean="0">
              <a:solidFill>
                <a:srgbClr val="000000"/>
              </a:solidFill>
              <a:cs typeface="Arial" charset="0"/>
              <a:sym typeface="Arial" charset="0"/>
            </a:endParaRPr>
          </a:p>
          <a:p>
            <a:pPr marL="173700" indent="-173700">
              <a:spcBef>
                <a:spcPct val="0"/>
              </a:spcBef>
              <a:buClr>
                <a:srgbClr val="000000"/>
              </a:buClr>
              <a:buSzPct val="153000"/>
              <a:buFont typeface="Arial" pitchFamily="34" charset="0"/>
              <a:buChar char="•"/>
            </a:pPr>
            <a:r>
              <a:rPr lang="en-US" i="0" baseline="0" dirty="0" smtClean="0">
                <a:solidFill>
                  <a:srgbClr val="000000"/>
                </a:solidFill>
                <a:cs typeface="Arial" charset="0"/>
                <a:sym typeface="Arial" charset="0"/>
              </a:rPr>
              <a:t>Across the state there was a lot of conversation at the last meeting about the difference between “content-rich nonfiction” and “informational text.”</a:t>
            </a:r>
          </a:p>
          <a:p>
            <a:pPr marL="173700" indent="-173700">
              <a:spcBef>
                <a:spcPct val="0"/>
              </a:spcBef>
              <a:buClr>
                <a:srgbClr val="000000"/>
              </a:buClr>
              <a:buSzPct val="153000"/>
              <a:buFont typeface="Arial" pitchFamily="34" charset="0"/>
              <a:buChar char="•"/>
            </a:pPr>
            <a:endParaRPr lang="en-US" i="0" dirty="0" smtClean="0">
              <a:solidFill>
                <a:srgbClr val="000000"/>
              </a:solidFill>
              <a:cs typeface="Arial" charset="0"/>
              <a:sym typeface="Arial" charset="0"/>
            </a:endParaRPr>
          </a:p>
        </p:txBody>
      </p:sp>
      <p:sp>
        <p:nvSpPr>
          <p:cNvPr id="4" name="Slide Number Placeholder 3"/>
          <p:cNvSpPr>
            <a:spLocks noGrp="1"/>
          </p:cNvSpPr>
          <p:nvPr>
            <p:ph type="sldNum" sz="quarter" idx="10"/>
          </p:nvPr>
        </p:nvSpPr>
        <p:spPr/>
        <p:txBody>
          <a:bodyPr/>
          <a:lstStyle/>
          <a:p>
            <a:fld id="{E9FFC9A1-DBF8-4EA7-880B-3896075D573C}"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a:t>Informational text is a broad category that includes the subgenres of exposition, argument, and functional text. This includes books, magazines, handouts, brochures, CD-ROMS, journal articles, technical texts like directions, forms, graphs, charts, and maps, internet resources, </a:t>
            </a:r>
          </a:p>
          <a:p>
            <a:pPr>
              <a:buFont typeface="Arial" pitchFamily="34" charset="0"/>
              <a:buChar char="•"/>
            </a:pPr>
            <a:endParaRPr lang="en-US" dirty="0"/>
          </a:p>
          <a:p>
            <a:pPr>
              <a:buFont typeface="Arial" pitchFamily="34" charset="0"/>
              <a:buChar char="•"/>
            </a:pPr>
            <a:r>
              <a:rPr lang="en-US" dirty="0"/>
              <a:t>The Common Core definition of “informational text” is broad, including (but not limited to) biographies, memoir, technical texts, graphs and charts, speeches, essays, opinion pieces, and digital sources such as blogs.</a:t>
            </a:r>
          </a:p>
          <a:p>
            <a:pPr>
              <a:buFont typeface="Arial" pitchFamily="34" charset="0"/>
              <a:buChar char="•"/>
            </a:pPr>
            <a:r>
              <a:rPr lang="en-US" dirty="0"/>
              <a:t>Text designed to convey factual information, rather than tell or advance a narrative. Informational text may employ techniques such as lists, comparing/contrasting, or demonstrating cause/effect, and may be accompanied by graphs or charts. Most textbooks consist of primarily informational text that gives factual information on a specific topic or event. </a:t>
            </a:r>
          </a:p>
          <a:p>
            <a:pPr>
              <a:buFont typeface="Arial" pitchFamily="34" charset="0"/>
              <a:buChar char="•"/>
            </a:pPr>
            <a:r>
              <a:rPr lang="en-US" dirty="0"/>
              <a:t>Designed primarily to explain, argue or describe rather than to entertain.</a:t>
            </a:r>
          </a:p>
          <a:p>
            <a:pPr>
              <a:buFont typeface="Arial" pitchFamily="34" charset="0"/>
              <a:buChar char="•"/>
            </a:pPr>
            <a:r>
              <a:rPr lang="en-US" dirty="0"/>
              <a:t>Purpose:</a:t>
            </a:r>
          </a:p>
          <a:p>
            <a:pPr lvl="1">
              <a:buFont typeface="Arial" pitchFamily="34" charset="0"/>
              <a:buChar char="•"/>
            </a:pPr>
            <a:r>
              <a:rPr lang="en-US" dirty="0"/>
              <a:t>To acquire information</a:t>
            </a:r>
          </a:p>
          <a:p>
            <a:pPr lvl="1">
              <a:buFont typeface="Arial" pitchFamily="34" charset="0"/>
              <a:buChar char="•"/>
            </a:pPr>
            <a:r>
              <a:rPr lang="en-US" dirty="0"/>
              <a:t>Satisfy curiosity</a:t>
            </a:r>
          </a:p>
          <a:p>
            <a:pPr lvl="1">
              <a:buFont typeface="Arial" pitchFamily="34" charset="0"/>
              <a:buChar char="•"/>
            </a:pPr>
            <a:r>
              <a:rPr lang="en-US" dirty="0"/>
              <a:t>Understand our world more fully</a:t>
            </a:r>
          </a:p>
          <a:p>
            <a:pPr lvl="1">
              <a:buFont typeface="Arial" pitchFamily="34" charset="0"/>
              <a:buChar char="•"/>
            </a:pPr>
            <a:r>
              <a:rPr lang="en-US" dirty="0"/>
              <a:t>Understand new concepts and expand vocabulary</a:t>
            </a:r>
          </a:p>
          <a:p>
            <a:pPr lvl="1">
              <a:buFont typeface="Arial" pitchFamily="34" charset="0"/>
              <a:buChar char="•"/>
            </a:pPr>
            <a:r>
              <a:rPr lang="en-US" dirty="0"/>
              <a:t>Make connections to our lives and learning</a:t>
            </a:r>
          </a:p>
          <a:p>
            <a:pPr lvl="1">
              <a:buFont typeface="Arial" pitchFamily="34" charset="0"/>
              <a:buChar char="•"/>
            </a:pPr>
            <a:r>
              <a:rPr lang="en-US" dirty="0"/>
              <a:t>Write good nonfiction</a:t>
            </a:r>
          </a:p>
          <a:p>
            <a:pPr lvl="1">
              <a:buFont typeface="Arial" pitchFamily="34" charset="0"/>
              <a:buChar char="•"/>
            </a:pPr>
            <a:r>
              <a:rPr lang="en-US" dirty="0"/>
              <a:t>Have fun</a:t>
            </a:r>
          </a:p>
          <a:p>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See handout #7</a:t>
            </a:r>
          </a:p>
          <a:p>
            <a:r>
              <a:rPr lang="en-US" dirty="0" smtClean="0"/>
              <a:t>I have to choose wisely what I’m going to teach. Mindful about the text that I choose.</a:t>
            </a:r>
          </a:p>
          <a:p>
            <a:r>
              <a:rPr lang="en-US" dirty="0" smtClean="0"/>
              <a:t>Content-rich</a:t>
            </a:r>
            <a:r>
              <a:rPr lang="en-US" baseline="0" dirty="0" smtClean="0"/>
              <a:t> is the adjective that is important in this phrase. </a:t>
            </a:r>
          </a:p>
          <a:p>
            <a:r>
              <a:rPr lang="en-US" baseline="0" dirty="0" smtClean="0"/>
              <a:t>It’s not new and different; it is the intentionality with which you choose text.</a:t>
            </a:r>
          </a:p>
          <a:p>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28</a:t>
            </a:fld>
            <a:endParaRPr lang="en-US" dirty="0"/>
          </a:p>
        </p:txBody>
      </p:sp>
    </p:spTree>
    <p:extLst>
      <p:ext uri="{BB962C8B-B14F-4D97-AF65-F5344CB8AC3E}">
        <p14:creationId xmlns:p14="http://schemas.microsoft.com/office/powerpoint/2010/main" xmlns="" val="11892079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learned last time that one of the reasons informational text is a shift is because</a:t>
            </a:r>
            <a:r>
              <a:rPr lang="en-US" baseline="0" dirty="0" smtClean="0"/>
              <a:t> the CCRS call for a “balance” of literature and informational text at every grade K-5.</a:t>
            </a:r>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Let’s </a:t>
            </a:r>
            <a:r>
              <a:rPr lang="en-US" dirty="0" smtClean="0"/>
              <a:t>begin by looking at Alabama’s COS document.  </a:t>
            </a:r>
            <a:endParaRPr lang="en-US" baseline="0" dirty="0" smtClean="0"/>
          </a:p>
          <a:p>
            <a:endParaRPr lang="en-US" baseline="0" dirty="0" smtClean="0"/>
          </a:p>
          <a:p>
            <a:r>
              <a:rPr lang="en-US" b="0" baseline="0" dirty="0" smtClean="0"/>
              <a:t>This </a:t>
            </a:r>
            <a:r>
              <a:rPr lang="en-US" baseline="0" dirty="0" smtClean="0"/>
              <a:t>graphic represents the conceptual framework. The banner represents the goal that all students achieve English Language Literacy in order to be college/career ready.</a:t>
            </a:r>
          </a:p>
          <a:p>
            <a:endParaRPr lang="en-US" baseline="0" dirty="0" smtClean="0"/>
          </a:p>
          <a:p>
            <a:r>
              <a:rPr lang="en-US" baseline="0" dirty="0" smtClean="0"/>
              <a:t>The standards are organized through the strands that you see in the graphic….Language, Speaking and Listening, Reading Literature, Reading Informational Text, Reading Foundations in grades K-5, and Writing.</a:t>
            </a:r>
          </a:p>
          <a:p>
            <a:endParaRPr lang="en-US" baseline="0" dirty="0" smtClean="0"/>
          </a:p>
          <a:p>
            <a:r>
              <a:rPr lang="en-US" baseline="0" dirty="0" smtClean="0"/>
              <a:t>No strand stands alone…all are necessary and depend on each other</a:t>
            </a:r>
          </a:p>
          <a:p>
            <a:pPr defTabSz="926402">
              <a:defRPr/>
            </a:pPr>
            <a:r>
              <a:rPr lang="en-US" baseline="0" dirty="0" smtClean="0"/>
              <a:t>All must be connected in classroom instruction in order for students to become college and career ready, to graduate prepared</a:t>
            </a:r>
          </a:p>
          <a:p>
            <a:pPr defTabSz="926402">
              <a:defRPr/>
            </a:pPr>
            <a:endParaRPr lang="en-US" baseline="0" dirty="0" smtClean="0"/>
          </a:p>
          <a:p>
            <a:pPr defTabSz="926402">
              <a:defRPr/>
            </a:pPr>
            <a:endParaRPr lang="en-US" baseline="0" dirty="0" smtClean="0"/>
          </a:p>
          <a:p>
            <a:endParaRPr lang="en-US" dirty="0" smtClean="0"/>
          </a:p>
        </p:txBody>
      </p:sp>
      <p:sp>
        <p:nvSpPr>
          <p:cNvPr id="4" name="Slide Number Placeholder 3"/>
          <p:cNvSpPr>
            <a:spLocks noGrp="1"/>
          </p:cNvSpPr>
          <p:nvPr>
            <p:ph type="sldNum" sz="quarter" idx="10"/>
          </p:nvPr>
        </p:nvSpPr>
        <p:spPr/>
        <p:txBody>
          <a:bodyPr/>
          <a:lstStyle/>
          <a:p>
            <a:fld id="{BDB1DFC2-9EA2-41A1-AD47-F01D25AECF3A}"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 also learned last time that one of the reasons information text is a shift is because</a:t>
            </a:r>
            <a:r>
              <a:rPr lang="en-US" baseline="0" dirty="0" smtClean="0"/>
              <a:t> the CCRS call for a “balance” of literature and informational text at every grade K-5.</a:t>
            </a:r>
          </a:p>
          <a:p>
            <a:endParaRPr lang="en-US" baseline="0" dirty="0" smtClean="0"/>
          </a:p>
          <a:p>
            <a:r>
              <a:rPr lang="en-US" b="1" baseline="0" dirty="0" smtClean="0"/>
              <a:t>End 10:45</a:t>
            </a:r>
            <a:endParaRPr lang="en-US" b="1"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30</a:t>
            </a:fld>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So, let’s begin!</a:t>
            </a:r>
          </a:p>
          <a:p>
            <a:endParaRPr lang="en-US" baseline="0" dirty="0" smtClean="0"/>
          </a:p>
          <a:p>
            <a:r>
              <a:rPr lang="en-US" baseline="0" dirty="0" smtClean="0"/>
              <a:t>Number off at your table 1-9</a:t>
            </a:r>
          </a:p>
          <a:p>
            <a:endParaRPr lang="en-US" baseline="0" dirty="0" smtClean="0"/>
          </a:p>
          <a:p>
            <a:r>
              <a:rPr lang="en-US" baseline="0" dirty="0" smtClean="0"/>
              <a:t>Your number represents the standard that you will trace.  So if you are number 1, you will trace Grade Level Standard number 1 from K-5 .</a:t>
            </a:r>
          </a:p>
          <a:p>
            <a:endParaRPr lang="en-US" baseline="0" dirty="0" smtClean="0"/>
          </a:p>
          <a:p>
            <a:r>
              <a:rPr lang="en-US" baseline="0" dirty="0" smtClean="0"/>
              <a:t>(we will not trace standard 10 at this time)</a:t>
            </a:r>
          </a:p>
        </p:txBody>
      </p:sp>
      <p:sp>
        <p:nvSpPr>
          <p:cNvPr id="4" name="Slide Number Placeholder 3"/>
          <p:cNvSpPr>
            <a:spLocks noGrp="1"/>
          </p:cNvSpPr>
          <p:nvPr>
            <p:ph type="sldNum" sz="quarter" idx="10"/>
          </p:nvPr>
        </p:nvSpPr>
        <p:spPr/>
        <p:txBody>
          <a:bodyPr/>
          <a:lstStyle/>
          <a:p>
            <a:fld id="{BDB1DFC2-9EA2-41A1-AD47-F01D25AECF3A}"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Handout#7: </a:t>
            </a:r>
            <a:r>
              <a:rPr lang="en-US" dirty="0" smtClean="0"/>
              <a:t>This is what</a:t>
            </a:r>
            <a:r>
              <a:rPr lang="en-US" baseline="0" dirty="0" smtClean="0"/>
              <a:t> we will use to trace the standards today. </a:t>
            </a:r>
          </a:p>
          <a:p>
            <a:r>
              <a:rPr lang="en-US" baseline="0" dirty="0" smtClean="0"/>
              <a:t>This document is very similar to the common core document in its layout.  </a:t>
            </a:r>
          </a:p>
          <a:p>
            <a:r>
              <a:rPr lang="en-US" baseline="0" dirty="0" smtClean="0"/>
              <a:t>The difference is this document includes </a:t>
            </a:r>
            <a:r>
              <a:rPr lang="en-US" b="1" baseline="0" dirty="0" smtClean="0"/>
              <a:t>√</a:t>
            </a:r>
            <a:r>
              <a:rPr lang="en-US" baseline="0" dirty="0" smtClean="0"/>
              <a:t> the corresponding anchor standards and </a:t>
            </a:r>
            <a:r>
              <a:rPr lang="en-US" b="1" baseline="0" dirty="0" smtClean="0"/>
              <a:t>√ </a:t>
            </a:r>
            <a:r>
              <a:rPr lang="en-US" baseline="0" dirty="0" smtClean="0"/>
              <a:t>shows all grades levels, K-5. </a:t>
            </a:r>
          </a:p>
          <a:p>
            <a:endParaRPr lang="en-US" baseline="0" dirty="0" smtClean="0"/>
          </a:p>
        </p:txBody>
      </p:sp>
      <p:sp>
        <p:nvSpPr>
          <p:cNvPr id="4" name="Footer Placeholder 3"/>
          <p:cNvSpPr>
            <a:spLocks noGrp="1"/>
          </p:cNvSpPr>
          <p:nvPr>
            <p:ph type="ftr" sz="quarter"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CAEBCFAE-F844-4BE1-96B8-9BA7CD1DCF8D}" type="slidenum">
              <a:rPr lang="en-US" smtClean="0"/>
              <a:pPr>
                <a:defRPr/>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We’ve just spent time looking at the “what” and the “why” concerning informational text. Now let’s look at the how. </a:t>
            </a:r>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Font typeface="Arial" pitchFamily="34" charset="0"/>
              <a:buChar char="•"/>
            </a:pPr>
            <a:r>
              <a:rPr lang="en-US" dirty="0" smtClean="0"/>
              <a:t>Set</a:t>
            </a:r>
            <a:r>
              <a:rPr lang="en-US" baseline="0" dirty="0" smtClean="0"/>
              <a:t> up for lesson-quickly. Review slide.</a:t>
            </a:r>
          </a:p>
          <a:p>
            <a:pPr>
              <a:buFont typeface="Arial" pitchFamily="34" charset="0"/>
              <a:buChar char="•"/>
            </a:pPr>
            <a:r>
              <a:rPr lang="en-US" baseline="0" dirty="0" smtClean="0"/>
              <a:t>Tell participants that they will hear noise and movement from students who are outside the small group.</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34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 </a:t>
            </a:r>
            <a:r>
              <a:rPr lang="en-US" dirty="0" smtClean="0"/>
              <a:t>Remember that Alabama’s COS is numbered</a:t>
            </a:r>
            <a:r>
              <a:rPr lang="en-US" baseline="0" dirty="0" smtClean="0"/>
              <a:t> sequentially. (19)</a:t>
            </a:r>
          </a:p>
          <a:p>
            <a:r>
              <a:rPr lang="en-US" b="1" dirty="0" smtClean="0"/>
              <a:t>√ </a:t>
            </a:r>
            <a:r>
              <a:rPr lang="en-US" b="0" dirty="0" smtClean="0"/>
              <a:t>The CCR</a:t>
            </a:r>
            <a:r>
              <a:rPr lang="en-US" b="0" baseline="0" dirty="0" smtClean="0"/>
              <a:t> standard number is noted at the end of the standard. Reading Informational Text Third Grade, #10</a:t>
            </a:r>
          </a:p>
          <a:p>
            <a:r>
              <a:rPr lang="en-US" b="0" baseline="0" dirty="0" smtClean="0"/>
              <a:t>#10 </a:t>
            </a:r>
            <a:r>
              <a:rPr lang="en-US" b="1" baseline="0" dirty="0" smtClean="0"/>
              <a:t>always </a:t>
            </a:r>
            <a:r>
              <a:rPr lang="en-US" b="0" baseline="0" dirty="0" smtClean="0"/>
              <a:t>deals with text complexity in the reading standards. </a:t>
            </a:r>
          </a:p>
          <a:p>
            <a:endParaRPr lang="en-US" b="0" baseline="0" dirty="0" smtClean="0"/>
          </a:p>
          <a:p>
            <a:r>
              <a:rPr lang="en-US" b="0" baseline="0" dirty="0" smtClean="0"/>
              <a:t>Read the standard. How many opportunities across your day would you have an opportunity to do this? </a:t>
            </a:r>
            <a:r>
              <a:rPr lang="en-US" b="0" i="1" baseline="0" dirty="0" smtClean="0"/>
              <a:t>Allow time for responses. </a:t>
            </a:r>
            <a:r>
              <a:rPr lang="en-US" b="0" baseline="0" dirty="0" smtClean="0"/>
              <a:t>So it is very important that you take this information back to your other content area teachers. </a:t>
            </a:r>
          </a:p>
          <a:p>
            <a:endParaRPr lang="en-US" b="0" baseline="0" dirty="0" smtClean="0"/>
          </a:p>
          <a:p>
            <a:r>
              <a:rPr lang="en-US" b="0" baseline="0" dirty="0" smtClean="0"/>
              <a:t>The text we use during this lesson comes from SF’s </a:t>
            </a:r>
            <a:r>
              <a:rPr lang="en-US" b="0" i="1" baseline="0" dirty="0" smtClean="0"/>
              <a:t>Sleuth</a:t>
            </a:r>
            <a:r>
              <a:rPr lang="en-US" b="0" baseline="0" dirty="0" smtClean="0"/>
              <a:t>. </a:t>
            </a:r>
            <a:r>
              <a:rPr lang="en-US" b="0" i="1" baseline="0" dirty="0" smtClean="0"/>
              <a:t>Show a copy of Sleuth. </a:t>
            </a:r>
            <a:r>
              <a:rPr lang="en-US" b="0" i="0" baseline="0" dirty="0" smtClean="0"/>
              <a:t>What text do you have available to you that you could use for this same purpose? </a:t>
            </a:r>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35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dirty="0" smtClean="0"/>
              <a:t>PUT IN WHOLE NEW SLIDE</a:t>
            </a:r>
          </a:p>
          <a:p>
            <a:r>
              <a:rPr lang="en-US" b="1" dirty="0" smtClean="0"/>
              <a:t>√ </a:t>
            </a:r>
            <a:r>
              <a:rPr lang="en-US" b="0" dirty="0" smtClean="0"/>
              <a:t>You can easily find the standards for your lesson using</a:t>
            </a:r>
            <a:r>
              <a:rPr lang="en-US" b="0" baseline="0" dirty="0" smtClean="0"/>
              <a:t> the Insight Tool. Notice we’re in K-12 English Language Arts.</a:t>
            </a:r>
          </a:p>
          <a:p>
            <a:r>
              <a:rPr lang="en-US" b="1" dirty="0" smtClean="0"/>
              <a:t>√ </a:t>
            </a:r>
            <a:r>
              <a:rPr lang="en-US" b="0" dirty="0" smtClean="0"/>
              <a:t>We have filtered for Reading: Informational Text and </a:t>
            </a:r>
            <a:r>
              <a:rPr lang="en-US" b="1" dirty="0" smtClean="0"/>
              <a:t>√ </a:t>
            </a:r>
            <a:r>
              <a:rPr lang="en-US" b="0" dirty="0" smtClean="0"/>
              <a:t>3</a:t>
            </a:r>
            <a:r>
              <a:rPr lang="en-US" b="0" baseline="30000" dirty="0" smtClean="0"/>
              <a:t>rd</a:t>
            </a:r>
            <a:r>
              <a:rPr lang="en-US" b="0" baseline="0" dirty="0" smtClean="0"/>
              <a:t> grade. </a:t>
            </a:r>
          </a:p>
          <a:p>
            <a:r>
              <a:rPr lang="en-US" b="1" dirty="0" smtClean="0"/>
              <a:t>√ </a:t>
            </a:r>
            <a:r>
              <a:rPr lang="en-US" b="0" dirty="0" smtClean="0"/>
              <a:t>You’ll recognize the 1</a:t>
            </a:r>
            <a:r>
              <a:rPr lang="en-US" b="0" baseline="30000" dirty="0" smtClean="0"/>
              <a:t>st</a:t>
            </a:r>
            <a:r>
              <a:rPr lang="en-US" b="0" baseline="0" dirty="0" smtClean="0"/>
              <a:t> standard listed on the previous slide is listed right here. </a:t>
            </a:r>
            <a:endParaRPr lang="en-US" b="1"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36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a:t>
            </a:r>
            <a:r>
              <a:rPr lang="en-US" baseline="0" dirty="0" smtClean="0"/>
              <a:t> we planned, these are some of the things we considered based on the shifts. </a:t>
            </a:r>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37</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lesson plan format we are using is</a:t>
            </a:r>
            <a:r>
              <a:rPr lang="en-US" baseline="0" dirty="0" smtClean="0"/>
              <a:t> a tool from the Instructional Strategies Project. It is not about the tool; however, the tool helps us as we plan purposefully. </a:t>
            </a:r>
          </a:p>
          <a:p>
            <a:r>
              <a:rPr lang="en-US" b="1" baseline="0" dirty="0" smtClean="0"/>
              <a:t>√ </a:t>
            </a:r>
            <a:r>
              <a:rPr lang="en-US" baseline="0" dirty="0" smtClean="0"/>
              <a:t>If you are interested in learning more about the Instructional Strategies Project, you can go to the website to learn more.</a:t>
            </a:r>
          </a:p>
          <a:p>
            <a:endParaRPr lang="en-US" baseline="0" dirty="0" smtClean="0"/>
          </a:p>
          <a:p>
            <a:r>
              <a:rPr lang="en-US" i="1" baseline="0" dirty="0" smtClean="0"/>
              <a:t>Walk participants through the tool. </a:t>
            </a:r>
          </a:p>
        </p:txBody>
      </p:sp>
      <p:sp>
        <p:nvSpPr>
          <p:cNvPr id="4" name="Slide Number Placeholder 3"/>
          <p:cNvSpPr>
            <a:spLocks noGrp="1"/>
          </p:cNvSpPr>
          <p:nvPr>
            <p:ph type="sldNum" sz="quarter" idx="10"/>
          </p:nvPr>
        </p:nvSpPr>
        <p:spPr/>
        <p:txBody>
          <a:bodyPr/>
          <a:lstStyle/>
          <a:p>
            <a:fld id="{DF6497C4-413F-4A2C-A25F-8C1F4D856187}" type="slidenum">
              <a:rPr lang="en-US" smtClean="0"/>
              <a:pPr/>
              <a:t>38</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Handout # 9</a:t>
            </a:r>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39</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4</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40</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a:t>
            </a:r>
            <a:r>
              <a:rPr lang="en-US" baseline="0" dirty="0" smtClean="0"/>
              <a:t> the lesson reflection #2 question at the bottom of the lesson plan.</a:t>
            </a:r>
          </a:p>
          <a:p>
            <a:endParaRPr lang="en-US" dirty="0" smtClean="0"/>
          </a:p>
          <a:p>
            <a:r>
              <a:rPr lang="en-US" dirty="0" smtClean="0"/>
              <a:t>Teacher</a:t>
            </a:r>
            <a:r>
              <a:rPr lang="en-US" baseline="0" dirty="0" smtClean="0"/>
              <a:t> modeled first row</a:t>
            </a:r>
          </a:p>
          <a:p>
            <a:r>
              <a:rPr lang="en-US" baseline="0" dirty="0" smtClean="0"/>
              <a:t>Teacher and students completed second row together</a:t>
            </a:r>
          </a:p>
          <a:p>
            <a:r>
              <a:rPr lang="en-US" baseline="0" dirty="0" smtClean="0"/>
              <a:t>Students completed third row with a partner</a:t>
            </a:r>
          </a:p>
          <a:p>
            <a:r>
              <a:rPr lang="en-US" baseline="0" dirty="0" smtClean="0"/>
              <a:t>Students completed fourth row independently</a:t>
            </a:r>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41</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a:t>
            </a:r>
            <a:r>
              <a:rPr lang="en-US" baseline="0" dirty="0" smtClean="0"/>
              <a:t> and students completed Venn Diagram and question 2 together.   Students worked on question 3 without teacher help to see if they could use details from the text to explain reasoning successfully.</a:t>
            </a:r>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42</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6470">
              <a:defRPr/>
            </a:pPr>
            <a:r>
              <a:rPr lang="en-US" dirty="0" smtClean="0"/>
              <a:t>Discuss with your table the evidence you recorded that the outcomes were met.</a:t>
            </a:r>
          </a:p>
          <a:p>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43</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previous years, you may have had 1 or 2 standards that applied to a particular</a:t>
            </a:r>
            <a:r>
              <a:rPr lang="en-US" baseline="0" dirty="0" smtClean="0"/>
              <a:t> lesson. This lesson, however, addresses seven</a:t>
            </a:r>
            <a:r>
              <a:rPr lang="en-US" dirty="0" smtClean="0"/>
              <a:t> standards. This slide shows the 4 standards used for Reading Informational Text.</a:t>
            </a:r>
          </a:p>
          <a:p>
            <a:endParaRPr lang="en-US" baseline="0" dirty="0" smtClean="0"/>
          </a:p>
          <a:p>
            <a:r>
              <a:rPr lang="en-US" baseline="0" dirty="0" smtClean="0"/>
              <a:t>Give participants time to review standards and talk at tables.</a:t>
            </a:r>
          </a:p>
        </p:txBody>
      </p:sp>
      <p:sp>
        <p:nvSpPr>
          <p:cNvPr id="4" name="Slide Number Placeholder 3"/>
          <p:cNvSpPr>
            <a:spLocks noGrp="1"/>
          </p:cNvSpPr>
          <p:nvPr>
            <p:ph type="sldNum" sz="quarter" idx="10"/>
          </p:nvPr>
        </p:nvSpPr>
        <p:spPr/>
        <p:txBody>
          <a:bodyPr/>
          <a:lstStyle/>
          <a:p>
            <a:fld id="{DF6497C4-413F-4A2C-A25F-8C1F4D856187}" type="slidenum">
              <a:rPr lang="en-US" smtClean="0"/>
              <a:pPr/>
              <a:t>44</a:t>
            </a:fld>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You’ll notice there are 3 more standards included in this lesson – 1 standard for speaking and listening, 1 standard for writing, and 1 language standard.</a:t>
            </a:r>
          </a:p>
          <a:p>
            <a:r>
              <a:rPr lang="en-US" baseline="0" dirty="0" smtClean="0"/>
              <a:t>Our goal is teaching informational text, but the speaking &amp; listening, writing &amp; language are the how.</a:t>
            </a:r>
          </a:p>
          <a:p>
            <a:endParaRPr lang="en-US" baseline="0" dirty="0" smtClean="0"/>
          </a:p>
          <a:p>
            <a:r>
              <a:rPr lang="en-US" baseline="0" dirty="0" smtClean="0"/>
              <a:t>Table talk:</a:t>
            </a:r>
          </a:p>
          <a:p>
            <a:r>
              <a:rPr lang="en-US" baseline="0" dirty="0" smtClean="0"/>
              <a:t>What does this mean for the teachers at your school?</a:t>
            </a:r>
          </a:p>
          <a:p>
            <a:endParaRPr lang="en-US" baseline="0" dirty="0" smtClean="0"/>
          </a:p>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45</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These next few slides are examples of what you would</a:t>
            </a:r>
            <a:r>
              <a:rPr lang="en-US" baseline="0" dirty="0" smtClean="0"/>
              <a:t> eventually hope to see in K-5 classrooms when it comes to Informational text.</a:t>
            </a:r>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46</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47</a:t>
            </a:fld>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48</a:t>
            </a:fld>
            <a:endParaRPr lang="en-US" dirty="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Ask</a:t>
            </a:r>
            <a:r>
              <a:rPr lang="en-US" baseline="0" dirty="0" smtClean="0"/>
              <a:t> participants to take out their note taking tool and answer question….about informational text.</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49</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 It </a:t>
            </a:r>
            <a:r>
              <a:rPr lang="en-US" dirty="0" smtClean="0"/>
              <a:t>might help you to look at it like this. </a:t>
            </a:r>
          </a:p>
          <a:p>
            <a:endParaRPr lang="en-US" dirty="0" smtClean="0"/>
          </a:p>
          <a:p>
            <a:r>
              <a:rPr lang="en-US" dirty="0" smtClean="0"/>
              <a:t>There are 6 strands with </a:t>
            </a:r>
            <a:r>
              <a:rPr lang="en-US" b="1" dirty="0" smtClean="0"/>
              <a:t>√ </a:t>
            </a:r>
            <a:r>
              <a:rPr lang="en-US" b="0" dirty="0" smtClean="0"/>
              <a:t>Foundational Skills, Reading Literature</a:t>
            </a:r>
            <a:r>
              <a:rPr lang="en-US" b="0" baseline="0" dirty="0" smtClean="0"/>
              <a:t> and Reading Informational Text all falling under “Reading.”</a:t>
            </a:r>
          </a:p>
          <a:p>
            <a:endParaRPr lang="en-US" b="0" baseline="0" dirty="0" smtClean="0"/>
          </a:p>
          <a:p>
            <a:r>
              <a:rPr lang="en-US" b="0" baseline="0" dirty="0" smtClean="0"/>
              <a:t>Today, we will focus on </a:t>
            </a:r>
            <a:r>
              <a:rPr lang="en-US" b="1" dirty="0" smtClean="0"/>
              <a:t>√ </a:t>
            </a:r>
            <a:r>
              <a:rPr lang="en-US" b="0" dirty="0" smtClean="0"/>
              <a:t>Foundational</a:t>
            </a:r>
            <a:r>
              <a:rPr lang="en-US" b="0" baseline="0" dirty="0" smtClean="0"/>
              <a:t> Skills and </a:t>
            </a:r>
            <a:r>
              <a:rPr lang="en-US" b="1" dirty="0" smtClean="0"/>
              <a:t>√ </a:t>
            </a:r>
            <a:r>
              <a:rPr lang="en-US" b="0" baseline="0" dirty="0" smtClean="0"/>
              <a:t>Reading Informational Text. This morning we are focusing on Reading Foundational Skills.</a:t>
            </a:r>
          </a:p>
          <a:p>
            <a:endParaRPr lang="en-US" b="1"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Quick Write</a:t>
            </a:r>
            <a:r>
              <a:rPr lang="en-US" baseline="0" dirty="0" smtClean="0"/>
              <a:t> – when you hear “foundational skills” what words comes to your mind? Take a moment and jot them down. </a:t>
            </a:r>
            <a:endParaRPr lang="en-US" i="1" baseline="0" dirty="0" smtClean="0"/>
          </a:p>
          <a:p>
            <a:r>
              <a:rPr lang="en-US" i="1" baseline="0" dirty="0" smtClean="0"/>
              <a:t>Click to show the words on the screen. </a:t>
            </a:r>
            <a:r>
              <a:rPr lang="en-US" i="0" baseline="0" dirty="0" smtClean="0"/>
              <a:t>Ask participants if they jotted some of the same words. </a:t>
            </a:r>
            <a:endParaRPr lang="en-US" baseline="0" dirty="0" smtClean="0"/>
          </a:p>
          <a:p>
            <a:endParaRPr lang="en-US" i="1" baseline="0" dirty="0" smtClean="0"/>
          </a:p>
          <a:p>
            <a:endParaRPr lang="en-US" i="1"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What</a:t>
            </a:r>
            <a:r>
              <a:rPr lang="en-US" baseline="0" dirty="0" smtClean="0"/>
              <a:t> looks familiar? What’s missing? Let’s take a look at these.  </a:t>
            </a:r>
          </a:p>
          <a:p>
            <a:endParaRPr lang="en-US" baseline="0" dirty="0" smtClean="0"/>
          </a:p>
          <a:p>
            <a:r>
              <a:rPr lang="en-US" baseline="0" dirty="0" smtClean="0"/>
              <a:t>Talk at your table about what each of these would look like in your classroom. Briefly share out. </a:t>
            </a:r>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Handout #1</a:t>
            </a:r>
            <a:endParaRPr lang="en-US"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8</a:t>
            </a:fld>
            <a:endParaRPr lang="en-US" dirty="0"/>
          </a:p>
        </p:txBody>
      </p:sp>
    </p:spTree>
    <p:extLst>
      <p:ext uri="{BB962C8B-B14F-4D97-AF65-F5344CB8AC3E}">
        <p14:creationId xmlns:p14="http://schemas.microsoft.com/office/powerpoint/2010/main" xmlns="" val="2661288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Take out handouts 2 &amp; 3. You</a:t>
            </a:r>
            <a:r>
              <a:rPr lang="en-US" baseline="0" dirty="0" smtClean="0"/>
              <a:t> will use these together. These standards are an expectation. They do not have anchor standards; however, they are not optional. </a:t>
            </a:r>
          </a:p>
          <a:p>
            <a:r>
              <a:rPr lang="en-US" i="1" baseline="0" dirty="0" smtClean="0"/>
              <a:t>Note:  The text they are to read is on the next slide. </a:t>
            </a:r>
            <a:endParaRPr lang="en-US" i="1" dirty="0"/>
          </a:p>
        </p:txBody>
      </p:sp>
      <p:sp>
        <p:nvSpPr>
          <p:cNvPr id="4" name="Slide Number Placeholder 3"/>
          <p:cNvSpPr>
            <a:spLocks noGrp="1"/>
          </p:cNvSpPr>
          <p:nvPr>
            <p:ph type="sldNum" sz="quarter" idx="10"/>
          </p:nvPr>
        </p:nvSpPr>
        <p:spPr/>
        <p:txBody>
          <a:bodyPr/>
          <a:lstStyle/>
          <a:p>
            <a:fld id="{DF6497C4-413F-4A2C-A25F-8C1F4D856187}" type="slidenum">
              <a:rPr lang="en-US" smtClean="0"/>
              <a:pPr/>
              <a:t>9</a:t>
            </a:fld>
            <a:endParaRPr lang="en-US" dirty="0"/>
          </a:p>
        </p:txBody>
      </p:sp>
    </p:spTree>
    <p:extLst>
      <p:ext uri="{BB962C8B-B14F-4D97-AF65-F5344CB8AC3E}">
        <p14:creationId xmlns:p14="http://schemas.microsoft.com/office/powerpoint/2010/main" xmlns="" val="196781493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3" name="Rectangle 22"/>
          <p:cNvSpPr/>
          <p:nvPr/>
        </p:nvSpPr>
        <p:spPr>
          <a:xfrm flipV="1">
            <a:off x="5410182" y="3810000"/>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Rectangle 23"/>
          <p:cNvSpPr/>
          <p:nvPr/>
        </p:nvSpPr>
        <p:spPr>
          <a:xfrm flipV="1">
            <a:off x="5410200" y="3897010"/>
            <a:ext cx="3733801" cy="192024"/>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Rectangle 24"/>
          <p:cNvSpPr/>
          <p:nvPr/>
        </p:nvSpPr>
        <p:spPr>
          <a:xfrm flipV="1">
            <a:off x="5410200" y="4115167"/>
            <a:ext cx="3733801"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Rectangle 25"/>
          <p:cNvSpPr/>
          <p:nvPr/>
        </p:nvSpPr>
        <p:spPr>
          <a:xfrm flipV="1">
            <a:off x="5410200" y="4164403"/>
            <a:ext cx="1965960" cy="18288"/>
          </a:xfrm>
          <a:prstGeom prst="rect">
            <a:avLst/>
          </a:prstGeom>
          <a:solidFill>
            <a:schemeClr val="accent2">
              <a:alpha val="6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Rectangle 26"/>
          <p:cNvSpPr/>
          <p:nvPr/>
        </p:nvSpPr>
        <p:spPr>
          <a:xfrm flipV="1">
            <a:off x="5410200" y="4199572"/>
            <a:ext cx="1965960" cy="9144"/>
          </a:xfrm>
          <a:prstGeom prst="rect">
            <a:avLst/>
          </a:prstGeom>
          <a:solidFill>
            <a:schemeClr val="accent2">
              <a:alpha val="65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0" name="Rounded Rectangle 29"/>
          <p:cNvSpPr/>
          <p:nvPr/>
        </p:nvSpPr>
        <p:spPr bwMode="white">
          <a:xfrm>
            <a:off x="5410200" y="3962400"/>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1" name="Rounded Rectangle 30"/>
          <p:cNvSpPr/>
          <p:nvPr/>
        </p:nvSpPr>
        <p:spPr bwMode="white">
          <a:xfrm>
            <a:off x="7376507" y="406098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Rectangle 6"/>
          <p:cNvSpPr/>
          <p:nvPr/>
        </p:nvSpPr>
        <p:spPr>
          <a:xfrm>
            <a:off x="1" y="3649662"/>
            <a:ext cx="9144000" cy="244170"/>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0" y="3675527"/>
            <a:ext cx="9144001" cy="14067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flipV="1">
            <a:off x="6414051" y="3643090"/>
            <a:ext cx="2729950" cy="248432"/>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Rectangle 18"/>
          <p:cNvSpPr/>
          <p:nvPr/>
        </p:nvSpPr>
        <p:spPr>
          <a:xfrm>
            <a:off x="0" y="0"/>
            <a:ext cx="9144000" cy="3701700"/>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457200" y="2401887"/>
            <a:ext cx="8458200" cy="1470025"/>
          </a:xfrm>
        </p:spPr>
        <p:txBody>
          <a:bodyPr anchor="b"/>
          <a:lstStyle>
            <a:lvl1pPr>
              <a:defRPr sz="4400">
                <a:solidFill>
                  <a:schemeClr val="bg1"/>
                </a:solidFill>
              </a:defRPr>
            </a:lvl1pPr>
          </a:lstStyle>
          <a:p>
            <a:r>
              <a:rPr kumimoji="0" lang="en-US" smtClean="0"/>
              <a:t>Click to edit Master title style</a:t>
            </a:r>
            <a:endParaRPr kumimoji="0" lang="en-US"/>
          </a:p>
        </p:txBody>
      </p:sp>
      <p:sp>
        <p:nvSpPr>
          <p:cNvPr id="9" name="Subtitle 8"/>
          <p:cNvSpPr>
            <a:spLocks noGrp="1"/>
          </p:cNvSpPr>
          <p:nvPr>
            <p:ph type="subTitle" idx="1"/>
          </p:nvPr>
        </p:nvSpPr>
        <p:spPr>
          <a:xfrm>
            <a:off x="457200" y="3899938"/>
            <a:ext cx="4953000" cy="1752600"/>
          </a:xfrm>
        </p:spPr>
        <p:txBody>
          <a:bodyPr/>
          <a:lstStyle>
            <a:lvl1pPr marL="64008" indent="0" algn="l">
              <a:buNone/>
              <a:defRPr sz="24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6705600" y="4206240"/>
            <a:ext cx="960120" cy="457200"/>
          </a:xfrm>
        </p:spPr>
        <p:txBody>
          <a:bodyPr/>
          <a:lstStyle/>
          <a:p>
            <a:fld id="{2212652F-CE7B-4611-96A5-D4E7467037DF}" type="datetimeFigureOut">
              <a:rPr lang="en-US" smtClean="0"/>
              <a:pPr/>
              <a:t>11/29/2012</a:t>
            </a:fld>
            <a:endParaRPr lang="en-US" dirty="0"/>
          </a:p>
        </p:txBody>
      </p:sp>
      <p:sp>
        <p:nvSpPr>
          <p:cNvPr id="17" name="Footer Placeholder 16"/>
          <p:cNvSpPr>
            <a:spLocks noGrp="1"/>
          </p:cNvSpPr>
          <p:nvPr>
            <p:ph type="ftr" sz="quarter" idx="11"/>
          </p:nvPr>
        </p:nvSpPr>
        <p:spPr>
          <a:xfrm>
            <a:off x="5410200" y="4205288"/>
            <a:ext cx="1295400" cy="457200"/>
          </a:xfrm>
        </p:spPr>
        <p:txBody>
          <a:bodyPr/>
          <a:lstStyle/>
          <a:p>
            <a:endParaRPr lang="en-US" dirty="0"/>
          </a:p>
        </p:txBody>
      </p:sp>
      <p:sp>
        <p:nvSpPr>
          <p:cNvPr id="29" name="Slide Number Placeholder 28"/>
          <p:cNvSpPr>
            <a:spLocks noGrp="1"/>
          </p:cNvSpPr>
          <p:nvPr>
            <p:ph type="sldNum" sz="quarter" idx="12"/>
          </p:nvPr>
        </p:nvSpPr>
        <p:spPr>
          <a:xfrm>
            <a:off x="8320088" y="1136"/>
            <a:ext cx="747712" cy="365760"/>
          </a:xfrm>
        </p:spPr>
        <p:txBody>
          <a:bodyPr/>
          <a:lstStyle>
            <a:lvl1pPr algn="r">
              <a:defRPr sz="1800">
                <a:solidFill>
                  <a:schemeClr val="bg1"/>
                </a:solidFill>
              </a:defRPr>
            </a:lvl1pPr>
          </a:lstStyle>
          <a:p>
            <a:fld id="{38475651-603F-40B2-A41E-DA8AB2A94CA2}"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12652F-CE7B-4611-96A5-D4E7467037DF}" type="datetimeFigureOut">
              <a:rPr lang="en-US" smtClean="0"/>
              <a:pPr/>
              <a:t>11/29/2012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475651-603F-40B2-A41E-DA8AB2A94CA2}"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1143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143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12652F-CE7B-4611-96A5-D4E7467037DF}" type="datetimeFigureOut">
              <a:rPr lang="en-US" smtClean="0"/>
              <a:pPr/>
              <a:t>11/29/2012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475651-603F-40B2-A41E-DA8AB2A94CA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12652F-CE7B-4611-96A5-D4E7467037DF}" type="datetimeFigureOut">
              <a:rPr lang="en-US" smtClean="0"/>
              <a:pPr/>
              <a:t>11/29/2012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475651-603F-40B2-A41E-DA8AB2A94CA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981200"/>
            <a:ext cx="7772400" cy="1362075"/>
          </a:xfrm>
        </p:spPr>
        <p:txBody>
          <a:bodyPr anchor="b">
            <a:noAutofit/>
          </a:bodyPr>
          <a:lstStyle>
            <a:lvl1pPr algn="l">
              <a:buNone/>
              <a:defRPr sz="4300" b="1" cap="none" baseline="0">
                <a:ln w="12700">
                  <a:solidFill>
                    <a:schemeClr val="accent2">
                      <a:shade val="90000"/>
                      <a:satMod val="150000"/>
                    </a:schemeClr>
                  </a:solidFill>
                </a:ln>
                <a:solidFill>
                  <a:srgbClr val="FFFFFF"/>
                </a:solidFill>
                <a:effectLst>
                  <a:outerShdw blurRad="38100" dist="38100" dir="5400000" algn="tl" rotWithShape="0">
                    <a:srgbClr val="000000">
                      <a:alpha val="25000"/>
                    </a:srgbClr>
                  </a:out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3367088"/>
            <a:ext cx="7772400" cy="1509712"/>
          </a:xfrm>
        </p:spPr>
        <p:txBody>
          <a:bodyPr anchor="t"/>
          <a:lstStyle>
            <a:lvl1pPr marL="45720" indent="0">
              <a:buNone/>
              <a:defRPr sz="2100" b="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2212652F-CE7B-4611-96A5-D4E7467037DF}" type="datetimeFigureOut">
              <a:rPr lang="en-US" smtClean="0"/>
              <a:pPr/>
              <a:t>11/29/2012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8475651-603F-40B2-A41E-DA8AB2A94CA2}"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2249424"/>
            <a:ext cx="4038600" cy="4525963"/>
          </a:xfrm>
        </p:spPr>
        <p:txBody>
          <a:bodyPr/>
          <a:lstStyle>
            <a:lvl1pPr>
              <a:defRPr sz="2000"/>
            </a:lvl1pPr>
            <a:lvl2pPr>
              <a:defRPr sz="1900"/>
            </a:lvl2pPr>
            <a:lvl3pPr>
              <a:defRPr sz="18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12652F-CE7B-4611-96A5-D4E7467037DF}" type="datetimeFigureOut">
              <a:rPr lang="en-US" smtClean="0"/>
              <a:pPr/>
              <a:t>11/29/2012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475651-603F-40B2-A41E-DA8AB2A94CA2}"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1000" y="1143000"/>
            <a:ext cx="8382000" cy="1069848"/>
          </a:xfrm>
        </p:spPr>
        <p:txBody>
          <a:bodyPr anchor="ctr"/>
          <a:lstStyle>
            <a:lvl1pPr>
              <a:defRPr sz="4000" b="0" i="0"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2244970"/>
            <a:ext cx="4041648"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21225" y="2244970"/>
            <a:ext cx="4041775" cy="457200"/>
          </a:xfrm>
          <a:solidFill>
            <a:schemeClr val="accent2">
              <a:satMod val="150000"/>
              <a:alpha val="25000"/>
            </a:schemeClr>
          </a:solidFill>
          <a:ln w="12700">
            <a:solidFill>
              <a:schemeClr val="accent2"/>
            </a:solidFill>
          </a:ln>
        </p:spPr>
        <p:txBody>
          <a:bodyPr anchor="ctr">
            <a:noAutofit/>
          </a:bodyPr>
          <a:lstStyle>
            <a:lvl1pPr marL="45720" indent="0">
              <a:buNone/>
              <a:defRPr sz="1900" b="1">
                <a:solidFill>
                  <a:schemeClr val="tx1">
                    <a:tint val="95000"/>
                  </a:schemeClr>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381000" y="2708519"/>
            <a:ext cx="4041648"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718304" y="2708519"/>
            <a:ext cx="4041775" cy="3886200"/>
          </a:xfrm>
        </p:spPr>
        <p:txBody>
          <a:bodyPr/>
          <a:lstStyle>
            <a:lvl1pPr>
              <a:defRPr sz="20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Date Placeholder 25"/>
          <p:cNvSpPr>
            <a:spLocks noGrp="1"/>
          </p:cNvSpPr>
          <p:nvPr>
            <p:ph type="dt" sz="half" idx="10"/>
          </p:nvPr>
        </p:nvSpPr>
        <p:spPr/>
        <p:txBody>
          <a:bodyPr rtlCol="0"/>
          <a:lstStyle/>
          <a:p>
            <a:fld id="{2212652F-CE7B-4611-96A5-D4E7467037DF}" type="datetimeFigureOut">
              <a:rPr lang="en-US" smtClean="0"/>
              <a:pPr/>
              <a:t>11/29/2012</a:t>
            </a:fld>
            <a:endParaRPr lang="en-US" dirty="0"/>
          </a:p>
        </p:txBody>
      </p:sp>
      <p:sp>
        <p:nvSpPr>
          <p:cNvPr id="27" name="Slide Number Placeholder 26"/>
          <p:cNvSpPr>
            <a:spLocks noGrp="1"/>
          </p:cNvSpPr>
          <p:nvPr>
            <p:ph type="sldNum" sz="quarter" idx="11"/>
          </p:nvPr>
        </p:nvSpPr>
        <p:spPr/>
        <p:txBody>
          <a:bodyPr rtlCol="0"/>
          <a:lstStyle/>
          <a:p>
            <a:fld id="{38475651-603F-40B2-A41E-DA8AB2A94CA2}" type="slidenum">
              <a:rPr lang="en-US" smtClean="0"/>
              <a:pPr/>
              <a:t>‹#›</a:t>
            </a:fld>
            <a:endParaRPr lang="en-US" dirty="0"/>
          </a:p>
        </p:txBody>
      </p:sp>
      <p:sp>
        <p:nvSpPr>
          <p:cNvPr id="28" name="Footer Placeholder 27"/>
          <p:cNvSpPr>
            <a:spLocks noGrp="1"/>
          </p:cNvSpPr>
          <p:nvPr>
            <p:ph type="ftr" sz="quarter" idx="12"/>
          </p:nvPr>
        </p:nvSpPr>
        <p:spPr/>
        <p:txBody>
          <a:bodyPr rtlCol="0"/>
          <a:lstStyle/>
          <a:p>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0"/>
            <a:ext cx="8229600" cy="1069848"/>
          </a:xfrm>
        </p:spPr>
        <p:txBody>
          <a:bodyPr anchor="ctr"/>
          <a:lstStyle>
            <a:lvl1pPr>
              <a:defRPr sz="4000">
                <a:solidFill>
                  <a:schemeClr val="tx2"/>
                </a:solidFill>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a:xfrm>
            <a:off x="6583680" y="612648"/>
            <a:ext cx="957264" cy="457200"/>
          </a:xfrm>
        </p:spPr>
        <p:txBody>
          <a:bodyPr/>
          <a:lstStyle/>
          <a:p>
            <a:fld id="{2212652F-CE7B-4611-96A5-D4E7467037DF}" type="datetimeFigureOut">
              <a:rPr lang="en-US" smtClean="0"/>
              <a:pPr/>
              <a:t>11/29/2012</a:t>
            </a:fld>
            <a:endParaRPr lang="en-US" dirty="0"/>
          </a:p>
        </p:txBody>
      </p:sp>
      <p:sp>
        <p:nvSpPr>
          <p:cNvPr id="4" name="Footer Placeholder 3"/>
          <p:cNvSpPr>
            <a:spLocks noGrp="1"/>
          </p:cNvSpPr>
          <p:nvPr>
            <p:ph type="ftr" sz="quarter" idx="11"/>
          </p:nvPr>
        </p:nvSpPr>
        <p:spPr>
          <a:xfrm>
            <a:off x="5257800" y="612648"/>
            <a:ext cx="1325880" cy="457200"/>
          </a:xfrm>
        </p:spPr>
        <p:txBody>
          <a:bodyPr/>
          <a:lstStyle/>
          <a:p>
            <a:endParaRPr lang="en-US" dirty="0"/>
          </a:p>
        </p:txBody>
      </p:sp>
      <p:sp>
        <p:nvSpPr>
          <p:cNvPr id="5" name="Slide Number Placeholder 4"/>
          <p:cNvSpPr>
            <a:spLocks noGrp="1"/>
          </p:cNvSpPr>
          <p:nvPr>
            <p:ph type="sldNum" sz="quarter" idx="12"/>
          </p:nvPr>
        </p:nvSpPr>
        <p:spPr>
          <a:xfrm>
            <a:off x="8174736" y="2272"/>
            <a:ext cx="762000" cy="365760"/>
          </a:xfrm>
        </p:spPr>
        <p:txBody>
          <a:bodyPr/>
          <a:lstStyle/>
          <a:p>
            <a:fld id="{38475651-603F-40B2-A41E-DA8AB2A94CA2}"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212652F-CE7B-4611-96A5-D4E7467037DF}" type="datetimeFigureOut">
              <a:rPr lang="en-US" smtClean="0"/>
              <a:pPr/>
              <a:t>11/29/2012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8475651-603F-40B2-A41E-DA8AB2A94CA2}"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496" y="1101970"/>
            <a:ext cx="3383280" cy="877824"/>
          </a:xfrm>
        </p:spPr>
        <p:txBody>
          <a:bodyPr anchor="b"/>
          <a:lstStyle>
            <a:lvl1pPr algn="l">
              <a:buNone/>
              <a:defRPr sz="1800" b="1"/>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5353496" y="2010727"/>
            <a:ext cx="3383280" cy="4617720"/>
          </a:xfrm>
        </p:spPr>
        <p:txBody>
          <a:bodyPr/>
          <a:lstStyle>
            <a:lvl1pPr marL="9144"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152400" y="776287"/>
            <a:ext cx="5102352" cy="585216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2212652F-CE7B-4611-96A5-D4E7467037DF}" type="datetimeFigureOut">
              <a:rPr lang="en-US" smtClean="0"/>
              <a:pPr/>
              <a:t>11/29/2012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475651-603F-40B2-A41E-DA8AB2A94CA2}"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440434" y="1109160"/>
            <a:ext cx="586803" cy="4681637"/>
          </a:xfrm>
        </p:spPr>
        <p:txBody>
          <a:bodyPr vert="vert270" lIns="45720" tIns="0" rIns="45720" anchor="t"/>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03671" y="1143000"/>
            <a:ext cx="4572000" cy="4572000"/>
          </a:xfrm>
          <a:solidFill>
            <a:srgbClr val="EAEAEA"/>
          </a:solidFill>
          <a:ln w="50800">
            <a:solidFill>
              <a:srgbClr val="FFFFFF"/>
            </a:solidFill>
            <a:miter lim="800000"/>
          </a:ln>
          <a:effectLst>
            <a:outerShdw blurRad="57150" dist="31750" dir="4800000" algn="tl" rotWithShape="0">
              <a:srgbClr val="000000">
                <a:alpha val="25000"/>
              </a:srgbClr>
            </a:outerShdw>
          </a:effectLst>
          <a:scene3d>
            <a:camera prst="orthographicFront"/>
            <a:lightRig rig="twoPt" dir="t">
              <a:rot lat="0" lon="0" rev="7200000"/>
            </a:lightRig>
          </a:scene3d>
          <a:sp3d contourW="2540">
            <a:bevelT w="25400" h="19050"/>
            <a:contourClr>
              <a:srgbClr val="AEAEAE"/>
            </a:contourClr>
          </a:sp3d>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6088443" y="3274308"/>
            <a:ext cx="2590800" cy="2516489"/>
          </a:xfrm>
        </p:spPr>
        <p:txBody>
          <a:bodyPr lIns="0" tIns="0" rIns="45720" anchor="t"/>
          <a:lstStyle>
            <a:lvl1pPr marL="0" indent="0">
              <a:lnSpc>
                <a:spcPct val="100000"/>
              </a:lnSpc>
              <a:spcBef>
                <a:spcPts val="0"/>
              </a:spcBef>
              <a:buFontTx/>
              <a:buNone/>
              <a:defRPr sz="13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2212652F-CE7B-4611-96A5-D4E7467037DF}" type="datetimeFigureOut">
              <a:rPr lang="en-US" smtClean="0"/>
              <a:pPr/>
              <a:t>11/29/2012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8475651-603F-40B2-A41E-DA8AB2A94CA2}"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 name="Rectangle 27"/>
          <p:cNvSpPr/>
          <p:nvPr/>
        </p:nvSpPr>
        <p:spPr>
          <a:xfrm>
            <a:off x="1" y="366818"/>
            <a:ext cx="9144000" cy="84407"/>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Rectangle 28"/>
          <p:cNvSpPr/>
          <p:nvPr/>
        </p:nvSpPr>
        <p:spPr>
          <a:xfrm>
            <a:off x="0" y="-1"/>
            <a:ext cx="9144000" cy="310663"/>
          </a:xfrm>
          <a:prstGeom prst="rect">
            <a:avLst/>
          </a:prstGeom>
          <a:solidFill>
            <a:schemeClr val="tx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0" name="Rectangle 29"/>
          <p:cNvSpPr/>
          <p:nvPr/>
        </p:nvSpPr>
        <p:spPr>
          <a:xfrm>
            <a:off x="0" y="308276"/>
            <a:ext cx="9144001" cy="91441"/>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1" name="Rectangle 30"/>
          <p:cNvSpPr/>
          <p:nvPr/>
        </p:nvSpPr>
        <p:spPr>
          <a:xfrm flipV="1">
            <a:off x="5410182" y="360246"/>
            <a:ext cx="3733819" cy="91087"/>
          </a:xfrm>
          <a:prstGeom prst="rect">
            <a:avLst/>
          </a:prstGeom>
          <a:solidFill>
            <a:schemeClr val="accent2">
              <a:alpha val="10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2" name="Rectangle 31"/>
          <p:cNvSpPr/>
          <p:nvPr/>
        </p:nvSpPr>
        <p:spPr>
          <a:xfrm flipV="1">
            <a:off x="5410200" y="440112"/>
            <a:ext cx="3733801" cy="180035"/>
          </a:xfrm>
          <a:prstGeom prst="rect">
            <a:avLst/>
          </a:prstGeom>
          <a:solidFill>
            <a:schemeClr val="accent2">
              <a:alpha val="50000"/>
            </a:scheme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3" name="Rounded Rectangle 32"/>
          <p:cNvSpPr/>
          <p:nvPr/>
        </p:nvSpPr>
        <p:spPr bwMode="white">
          <a:xfrm>
            <a:off x="5407339" y="497504"/>
            <a:ext cx="3063240" cy="27432"/>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useBgFill="1">
        <p:nvSpPr>
          <p:cNvPr id="34" name="Rounded Rectangle 33"/>
          <p:cNvSpPr/>
          <p:nvPr/>
        </p:nvSpPr>
        <p:spPr bwMode="white">
          <a:xfrm>
            <a:off x="7373646" y="588943"/>
            <a:ext cx="1600200" cy="36576"/>
          </a:xfrm>
          <a:prstGeom prst="roundRect">
            <a:avLst>
              <a:gd name="adj" fmla="val 16667"/>
            </a:avLst>
          </a:prstGeom>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5" name="Rectangle 34"/>
          <p:cNvSpPr/>
          <p:nvPr/>
        </p:nvSpPr>
        <p:spPr bwMode="invGray">
          <a:xfrm>
            <a:off x="9084966" y="-2001"/>
            <a:ext cx="57626"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6" name="Rectangle 35"/>
          <p:cNvSpPr/>
          <p:nvPr/>
        </p:nvSpPr>
        <p:spPr bwMode="invGray">
          <a:xfrm>
            <a:off x="9044481" y="-2001"/>
            <a:ext cx="27432" cy="621792"/>
          </a:xfrm>
          <a:prstGeom prst="rect">
            <a:avLst/>
          </a:prstGeom>
          <a:solidFill>
            <a:srgbClr val="FFFFFF">
              <a:alpha val="65098"/>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7" name="Rectangle 36"/>
          <p:cNvSpPr/>
          <p:nvPr/>
        </p:nvSpPr>
        <p:spPr bwMode="invGray">
          <a:xfrm>
            <a:off x="9025428" y="-2001"/>
            <a:ext cx="9144" cy="621792"/>
          </a:xfrm>
          <a:prstGeom prst="rect">
            <a:avLst/>
          </a:prstGeom>
          <a:solidFill>
            <a:srgbClr val="FFFFFF">
              <a:alpha val="6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8" name="Rectangle 37"/>
          <p:cNvSpPr/>
          <p:nvPr/>
        </p:nvSpPr>
        <p:spPr bwMode="invGray">
          <a:xfrm>
            <a:off x="8975423" y="-2001"/>
            <a:ext cx="27432" cy="621792"/>
          </a:xfrm>
          <a:prstGeom prst="rect">
            <a:avLst/>
          </a:prstGeom>
          <a:solidFill>
            <a:srgbClr val="FFFFFF">
              <a:alpha val="4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39" name="Rectangle 38"/>
          <p:cNvSpPr/>
          <p:nvPr/>
        </p:nvSpPr>
        <p:spPr bwMode="invGray">
          <a:xfrm>
            <a:off x="8915677" y="380"/>
            <a:ext cx="54864" cy="585216"/>
          </a:xfrm>
          <a:prstGeom prst="rect">
            <a:avLst/>
          </a:prstGeom>
          <a:solidFill>
            <a:srgbClr val="FFFFFF">
              <a:alpha val="20000"/>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0" name="Rectangle 39"/>
          <p:cNvSpPr/>
          <p:nvPr/>
        </p:nvSpPr>
        <p:spPr bwMode="invGray">
          <a:xfrm>
            <a:off x="8873475" y="380"/>
            <a:ext cx="9144" cy="585216"/>
          </a:xfrm>
          <a:prstGeom prst="rect">
            <a:avLst/>
          </a:prstGeom>
          <a:solidFill>
            <a:srgbClr val="FFFFFF">
              <a:alpha val="30196"/>
            </a:srgbClr>
          </a:solidFill>
          <a:ln w="508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Title Placeholder 21"/>
          <p:cNvSpPr>
            <a:spLocks noGrp="1"/>
          </p:cNvSpPr>
          <p:nvPr>
            <p:ph type="title"/>
          </p:nvPr>
        </p:nvSpPr>
        <p:spPr>
          <a:xfrm>
            <a:off x="457200" y="1143000"/>
            <a:ext cx="8229600" cy="10668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2249424"/>
            <a:ext cx="8229600" cy="432511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586536" y="612648"/>
            <a:ext cx="957264" cy="457200"/>
          </a:xfrm>
          <a:prstGeom prst="rect">
            <a:avLst/>
          </a:prstGeom>
        </p:spPr>
        <p:txBody>
          <a:bodyPr vert="horz"/>
          <a:lstStyle>
            <a:lvl1pPr algn="l" eaLnBrk="1" latinLnBrk="0" hangingPunct="1">
              <a:defRPr kumimoji="0" sz="800">
                <a:solidFill>
                  <a:schemeClr val="accent2"/>
                </a:solidFill>
              </a:defRPr>
            </a:lvl1pPr>
          </a:lstStyle>
          <a:p>
            <a:fld id="{2212652F-CE7B-4611-96A5-D4E7467037DF}" type="datetimeFigureOut">
              <a:rPr lang="en-US" smtClean="0"/>
              <a:pPr/>
              <a:t>11/29/2012</a:t>
            </a:fld>
            <a:endParaRPr lang="en-US" dirty="0"/>
          </a:p>
        </p:txBody>
      </p:sp>
      <p:sp>
        <p:nvSpPr>
          <p:cNvPr id="3" name="Footer Placeholder 2"/>
          <p:cNvSpPr>
            <a:spLocks noGrp="1"/>
          </p:cNvSpPr>
          <p:nvPr>
            <p:ph type="ftr" sz="quarter" idx="3"/>
          </p:nvPr>
        </p:nvSpPr>
        <p:spPr>
          <a:xfrm>
            <a:off x="5257800" y="612648"/>
            <a:ext cx="1325880" cy="457200"/>
          </a:xfrm>
          <a:prstGeom prst="rect">
            <a:avLst/>
          </a:prstGeom>
        </p:spPr>
        <p:txBody>
          <a:bodyPr vert="horz"/>
          <a:lstStyle>
            <a:lvl1pPr algn="r" eaLnBrk="1" latinLnBrk="0" hangingPunct="1">
              <a:defRPr kumimoji="0" sz="800">
                <a:solidFill>
                  <a:schemeClr val="accent2"/>
                </a:solidFill>
              </a:defRPr>
            </a:lvl1pPr>
          </a:lstStyle>
          <a:p>
            <a:endParaRPr lang="en-US" dirty="0"/>
          </a:p>
        </p:txBody>
      </p:sp>
      <p:sp>
        <p:nvSpPr>
          <p:cNvPr id="23" name="Slide Number Placeholder 22"/>
          <p:cNvSpPr>
            <a:spLocks noGrp="1"/>
          </p:cNvSpPr>
          <p:nvPr>
            <p:ph type="sldNum" sz="quarter" idx="4"/>
          </p:nvPr>
        </p:nvSpPr>
        <p:spPr>
          <a:xfrm>
            <a:off x="8174736" y="2272"/>
            <a:ext cx="762000" cy="365760"/>
          </a:xfrm>
          <a:prstGeom prst="rect">
            <a:avLst/>
          </a:prstGeom>
        </p:spPr>
        <p:txBody>
          <a:bodyPr vert="horz" anchor="b"/>
          <a:lstStyle>
            <a:lvl1pPr algn="r" eaLnBrk="1" latinLnBrk="0" hangingPunct="1">
              <a:defRPr kumimoji="0" sz="1800">
                <a:solidFill>
                  <a:srgbClr val="FFFFFF"/>
                </a:solidFill>
              </a:defRPr>
            </a:lvl1pPr>
          </a:lstStyle>
          <a:p>
            <a:fld id="{38475651-603F-40B2-A41E-DA8AB2A94CA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365760" indent="-256032" algn="l" rtl="0" eaLnBrk="1" latinLnBrk="0" hangingPunct="1">
        <a:spcBef>
          <a:spcPts val="300"/>
        </a:spcBef>
        <a:buClr>
          <a:schemeClr val="accent3"/>
        </a:buClr>
        <a:buFont typeface="Georgia"/>
        <a:buChar char="•"/>
        <a:defRPr kumimoji="0" sz="2800" kern="1200">
          <a:solidFill>
            <a:schemeClr val="tx1"/>
          </a:solidFill>
          <a:latin typeface="+mn-lt"/>
          <a:ea typeface="+mn-ea"/>
          <a:cs typeface="+mn-cs"/>
        </a:defRPr>
      </a:lvl1pPr>
      <a:lvl2pPr marL="658368" indent="-246888" algn="l" rtl="0" eaLnBrk="1" latinLnBrk="0" hangingPunct="1">
        <a:spcBef>
          <a:spcPts val="300"/>
        </a:spcBef>
        <a:buClr>
          <a:schemeClr val="accent2"/>
        </a:buClr>
        <a:buFont typeface="Georgia"/>
        <a:buChar char="▫"/>
        <a:defRPr kumimoji="0" sz="2600" kern="1200">
          <a:solidFill>
            <a:schemeClr val="accent2"/>
          </a:solidFill>
          <a:latin typeface="+mn-lt"/>
          <a:ea typeface="+mn-ea"/>
          <a:cs typeface="+mn-cs"/>
        </a:defRPr>
      </a:lvl2pPr>
      <a:lvl3pPr marL="923544" indent="-219456" algn="l" rtl="0" eaLnBrk="1" latinLnBrk="0" hangingPunct="1">
        <a:spcBef>
          <a:spcPts val="300"/>
        </a:spcBef>
        <a:buClr>
          <a:schemeClr val="accent1"/>
        </a:buClr>
        <a:buFont typeface="Wingdings 2"/>
        <a:buChar char=""/>
        <a:defRPr kumimoji="0" sz="2400" kern="1200">
          <a:solidFill>
            <a:schemeClr val="accent1"/>
          </a:solidFill>
          <a:latin typeface="+mn-lt"/>
          <a:ea typeface="+mn-ea"/>
          <a:cs typeface="+mn-cs"/>
        </a:defRPr>
      </a:lvl3pPr>
      <a:lvl4pPr marL="1179576" indent="-201168" algn="l" rtl="0" eaLnBrk="1" latinLnBrk="0" hangingPunct="1">
        <a:spcBef>
          <a:spcPts val="300"/>
        </a:spcBef>
        <a:buClr>
          <a:schemeClr val="accent1"/>
        </a:buClr>
        <a:buFont typeface="Wingdings 2"/>
        <a:buChar char=""/>
        <a:defRPr kumimoji="0" sz="2200" kern="1200">
          <a:solidFill>
            <a:schemeClr val="accent1"/>
          </a:solidFill>
          <a:latin typeface="+mn-lt"/>
          <a:ea typeface="+mn-ea"/>
          <a:cs typeface="+mn-cs"/>
        </a:defRPr>
      </a:lvl4pPr>
      <a:lvl5pPr marL="1389888" indent="-182880" algn="l" rtl="0" eaLnBrk="1" latinLnBrk="0" hangingPunct="1">
        <a:spcBef>
          <a:spcPts val="300"/>
        </a:spcBef>
        <a:buClr>
          <a:schemeClr val="accent3"/>
        </a:buClr>
        <a:buFont typeface="Georgia"/>
        <a:buChar char="▫"/>
        <a:defRPr kumimoji="0" sz="2000" kern="1200">
          <a:solidFill>
            <a:schemeClr val="accent3"/>
          </a:solidFill>
          <a:latin typeface="+mn-lt"/>
          <a:ea typeface="+mn-ea"/>
          <a:cs typeface="+mn-cs"/>
        </a:defRPr>
      </a:lvl5pPr>
      <a:lvl6pPr marL="1609344" indent="-182880" algn="l" rtl="0" eaLnBrk="1" latinLnBrk="0" hangingPunct="1">
        <a:spcBef>
          <a:spcPts val="300"/>
        </a:spcBef>
        <a:buClr>
          <a:schemeClr val="accent3"/>
        </a:buClr>
        <a:buFont typeface="Georgia"/>
        <a:buChar char="▫"/>
        <a:defRPr kumimoji="0" sz="1800" kern="1200">
          <a:solidFill>
            <a:schemeClr val="accent3"/>
          </a:solidFill>
          <a:latin typeface="+mn-lt"/>
          <a:ea typeface="+mn-ea"/>
          <a:cs typeface="+mn-cs"/>
        </a:defRPr>
      </a:lvl6pPr>
      <a:lvl7pPr marL="1828800" indent="-182880" algn="l" rtl="0" eaLnBrk="1" latinLnBrk="0" hangingPunct="1">
        <a:spcBef>
          <a:spcPts val="300"/>
        </a:spcBef>
        <a:buClr>
          <a:schemeClr val="accent3"/>
        </a:buClr>
        <a:buFont typeface="Georgia"/>
        <a:buChar char="▫"/>
        <a:defRPr kumimoji="0" sz="1600" kern="1200">
          <a:solidFill>
            <a:schemeClr val="accent3"/>
          </a:solidFill>
          <a:latin typeface="+mn-lt"/>
          <a:ea typeface="+mn-ea"/>
          <a:cs typeface="+mn-cs"/>
        </a:defRPr>
      </a:lvl7pPr>
      <a:lvl8pPr marL="2029968" indent="-182880" algn="l" rtl="0" eaLnBrk="1" latinLnBrk="0" hangingPunct="1">
        <a:spcBef>
          <a:spcPts val="300"/>
        </a:spcBef>
        <a:buClr>
          <a:schemeClr val="accent3"/>
        </a:buClr>
        <a:buFont typeface="Georgia"/>
        <a:buChar char="◦"/>
        <a:defRPr kumimoji="0" sz="1500" kern="1200">
          <a:solidFill>
            <a:schemeClr val="accent3"/>
          </a:solidFill>
          <a:latin typeface="+mn-lt"/>
          <a:ea typeface="+mn-ea"/>
          <a:cs typeface="+mn-cs"/>
        </a:defRPr>
      </a:lvl8pPr>
      <a:lvl9pPr marL="2240280" indent="-182880" algn="l" rtl="0" eaLnBrk="1" latinLnBrk="0" hangingPunct="1">
        <a:spcBef>
          <a:spcPts val="300"/>
        </a:spcBef>
        <a:buClr>
          <a:schemeClr val="accent3"/>
        </a:buClr>
        <a:buFont typeface="Georgia"/>
        <a:buChar char="◦"/>
        <a:defRPr kumimoji="0" sz="1400" kern="1200" baseline="0">
          <a:solidFill>
            <a:schemeClr val="accent3"/>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www.youtube.com/watch?v=yll0fJrUAWE" TargetMode="Externa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youtube.com/watch?v=dY2mRM4i6tY"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hape 84"/>
          <p:cNvSpPr>
            <a:spLocks noGrp="1"/>
          </p:cNvSpPr>
          <p:nvPr>
            <p:ph type="ctrTitle"/>
          </p:nvPr>
        </p:nvSpPr>
        <p:spPr>
          <a:xfrm>
            <a:off x="0" y="1117551"/>
            <a:ext cx="9144000" cy="1754286"/>
          </a:xfrm>
        </p:spPr>
        <p:txBody>
          <a:bodyPr wrap="square" lIns="91425" tIns="45700" rIns="91425" bIns="45700" anchor="ctr">
            <a:spAutoFit/>
          </a:bodyPr>
          <a:lstStyle/>
          <a:p>
            <a:pPr algn="ctr" eaLnBrk="1" hangingPunct="1">
              <a:buClr>
                <a:srgbClr val="000000"/>
              </a:buClr>
              <a:buSzPct val="25000"/>
            </a:pPr>
            <a:r>
              <a:rPr lang="en-US" sz="5400" b="1" dirty="0" smtClean="0">
                <a:sym typeface="Arial" charset="0"/>
              </a:rPr>
              <a:t>Digging Deeper Into the  K-5 ELA Standards</a:t>
            </a:r>
            <a:endParaRPr lang="en-US" sz="5400" b="1" i="1" dirty="0" smtClean="0">
              <a:sym typeface="Arial" charset="0"/>
            </a:endParaRPr>
          </a:p>
        </p:txBody>
      </p:sp>
      <p:sp>
        <p:nvSpPr>
          <p:cNvPr id="26627" name="Subtitle 2"/>
          <p:cNvSpPr>
            <a:spLocks noGrp="1"/>
          </p:cNvSpPr>
          <p:nvPr>
            <p:ph type="subTitle" idx="1"/>
          </p:nvPr>
        </p:nvSpPr>
        <p:spPr>
          <a:xfrm>
            <a:off x="0" y="4191000"/>
            <a:ext cx="9144000" cy="1725613"/>
          </a:xfrm>
        </p:spPr>
        <p:txBody>
          <a:bodyPr>
            <a:noAutofit/>
          </a:bodyPr>
          <a:lstStyle/>
          <a:p>
            <a:pPr algn="ctr" eaLnBrk="1" hangingPunct="1">
              <a:defRPr/>
            </a:pPr>
            <a:r>
              <a:rPr lang="en-US" sz="4000" b="1" dirty="0" smtClean="0">
                <a:solidFill>
                  <a:schemeClr val="accent2">
                    <a:lumMod val="75000"/>
                  </a:schemeClr>
                </a:solidFill>
                <a:effectLst>
                  <a:outerShdw blurRad="38100" dist="38100" dir="2700000" algn="tl">
                    <a:srgbClr val="000000">
                      <a:alpha val="43137"/>
                    </a:srgbClr>
                  </a:outerShdw>
                </a:effectLst>
                <a:latin typeface="+mj-lt"/>
              </a:rPr>
              <a:t>College and Career Ready Standards Implementation Team</a:t>
            </a:r>
          </a:p>
          <a:p>
            <a:pPr algn="ctr" eaLnBrk="1" hangingPunct="1">
              <a:defRPr/>
            </a:pPr>
            <a:r>
              <a:rPr lang="en-US" sz="3200" b="1" dirty="0" smtClean="0">
                <a:solidFill>
                  <a:schemeClr val="accent2">
                    <a:lumMod val="75000"/>
                  </a:schemeClr>
                </a:solidFill>
                <a:effectLst>
                  <a:outerShdw blurRad="38100" dist="38100" dir="2700000" algn="tl">
                    <a:srgbClr val="000000">
                      <a:alpha val="43137"/>
                    </a:srgbClr>
                  </a:outerShdw>
                </a:effectLst>
                <a:latin typeface="+mj-lt"/>
              </a:rPr>
              <a:t>Quarterly – Session 2</a:t>
            </a:r>
          </a:p>
        </p:txBody>
      </p:sp>
    </p:spTree>
  </p:cSld>
  <p:clrMapOvr>
    <a:masterClrMapping/>
  </p:clrMapOvr>
  <p:transition spd="slow">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8600" y="3429000"/>
            <a:ext cx="8610600" cy="1015663"/>
          </a:xfrm>
          <a:prstGeom prst="rect">
            <a:avLst/>
          </a:prstGeom>
          <a:noFill/>
        </p:spPr>
        <p:txBody>
          <a:bodyPr wrap="square" rtlCol="0">
            <a:spAutoFit/>
          </a:bodyPr>
          <a:lstStyle/>
          <a:p>
            <a:pPr>
              <a:buFont typeface="Arial" pitchFamily="34" charset="0"/>
              <a:buChar char="•"/>
            </a:pPr>
            <a:r>
              <a:rPr lang="en-US" sz="3000" b="1" dirty="0" smtClean="0"/>
              <a:t>Underline</a:t>
            </a:r>
            <a:r>
              <a:rPr lang="en-US" sz="3000" dirty="0" smtClean="0"/>
              <a:t> key words that show how these standards are related.</a:t>
            </a:r>
            <a:endParaRPr lang="en-US" sz="3000" dirty="0"/>
          </a:p>
        </p:txBody>
      </p:sp>
      <p:sp>
        <p:nvSpPr>
          <p:cNvPr id="6" name="TextBox 5"/>
          <p:cNvSpPr txBox="1"/>
          <p:nvPr/>
        </p:nvSpPr>
        <p:spPr>
          <a:xfrm>
            <a:off x="228600" y="4343400"/>
            <a:ext cx="8686800" cy="1015663"/>
          </a:xfrm>
          <a:prstGeom prst="rect">
            <a:avLst/>
          </a:prstGeom>
          <a:noFill/>
        </p:spPr>
        <p:txBody>
          <a:bodyPr wrap="square" rtlCol="0">
            <a:spAutoFit/>
          </a:bodyPr>
          <a:lstStyle/>
          <a:p>
            <a:pPr>
              <a:buFont typeface="Arial" pitchFamily="34" charset="0"/>
              <a:buChar char="•"/>
            </a:pPr>
            <a:r>
              <a:rPr lang="en-US" sz="3000" b="1" dirty="0" smtClean="0"/>
              <a:t>Circle</a:t>
            </a:r>
            <a:r>
              <a:rPr lang="en-US" sz="3000" dirty="0" smtClean="0"/>
              <a:t> key words that show how the expectation becomes more rigorous at each grade level.</a:t>
            </a:r>
            <a:endParaRPr lang="en-US" sz="3000" dirty="0"/>
          </a:p>
        </p:txBody>
      </p:sp>
      <p:sp>
        <p:nvSpPr>
          <p:cNvPr id="7" name="TextBox 6"/>
          <p:cNvSpPr txBox="1"/>
          <p:nvPr/>
        </p:nvSpPr>
        <p:spPr>
          <a:xfrm>
            <a:off x="228600" y="5380672"/>
            <a:ext cx="8686800" cy="1477328"/>
          </a:xfrm>
          <a:prstGeom prst="rect">
            <a:avLst/>
          </a:prstGeom>
          <a:noFill/>
        </p:spPr>
        <p:txBody>
          <a:bodyPr wrap="square" rtlCol="0">
            <a:spAutoFit/>
          </a:bodyPr>
          <a:lstStyle/>
          <a:p>
            <a:pPr>
              <a:buFont typeface="Arial" pitchFamily="34" charset="0"/>
              <a:buChar char="•"/>
            </a:pPr>
            <a:r>
              <a:rPr lang="en-US" sz="3000" b="1" dirty="0" smtClean="0"/>
              <a:t>Discuss</a:t>
            </a:r>
            <a:r>
              <a:rPr lang="en-US" sz="3000" dirty="0" smtClean="0"/>
              <a:t> your overall impressions about the Foundational Skills Standards.  What are the implications for you?</a:t>
            </a:r>
            <a:endParaRPr lang="en-US" sz="3000" dirty="0"/>
          </a:p>
        </p:txBody>
      </p:sp>
      <p:sp>
        <p:nvSpPr>
          <p:cNvPr id="10" name="Title 1"/>
          <p:cNvSpPr>
            <a:spLocks noGrp="1"/>
          </p:cNvSpPr>
          <p:nvPr>
            <p:ph type="title"/>
          </p:nvPr>
        </p:nvSpPr>
        <p:spPr>
          <a:xfrm>
            <a:off x="304800" y="533400"/>
            <a:ext cx="8839200" cy="1066800"/>
          </a:xfrm>
        </p:spPr>
        <p:txBody>
          <a:bodyPr>
            <a:noAutofit/>
          </a:bodyPr>
          <a:lstStyle/>
          <a:p>
            <a:r>
              <a:rPr lang="en-US" sz="5000" b="1" dirty="0" smtClean="0">
                <a:effectLst>
                  <a:outerShdw blurRad="38100" dist="38100" dir="2700000" algn="tl">
                    <a:srgbClr val="000000">
                      <a:alpha val="43137"/>
                    </a:srgbClr>
                  </a:outerShdw>
                </a:effectLst>
              </a:rPr>
              <a:t>Reading:</a:t>
            </a:r>
            <a:br>
              <a:rPr lang="en-US" sz="5000" b="1" dirty="0" smtClean="0">
                <a:effectLst>
                  <a:outerShdw blurRad="38100" dist="38100" dir="2700000" algn="tl">
                    <a:srgbClr val="000000">
                      <a:alpha val="43137"/>
                    </a:srgbClr>
                  </a:outerShdw>
                </a:effectLst>
              </a:rPr>
            </a:br>
            <a:r>
              <a:rPr lang="en-US" sz="5000" b="1" dirty="0" smtClean="0">
                <a:effectLst>
                  <a:outerShdw blurRad="38100" dist="38100" dir="2700000" algn="tl">
                    <a:srgbClr val="000000">
                      <a:alpha val="43137"/>
                    </a:srgbClr>
                  </a:outerShdw>
                </a:effectLst>
              </a:rPr>
              <a:t>Foundational Skills</a:t>
            </a:r>
            <a:endParaRPr lang="en-US" sz="5000" b="1" dirty="0">
              <a:effectLst>
                <a:outerShdw blurRad="38100" dist="38100" dir="2700000" algn="tl">
                  <a:srgbClr val="000000">
                    <a:alpha val="43137"/>
                  </a:srgbClr>
                </a:outerShdw>
              </a:effectLst>
            </a:endParaRPr>
          </a:p>
        </p:txBody>
      </p:sp>
      <p:sp>
        <p:nvSpPr>
          <p:cNvPr id="11" name="TextBox 10"/>
          <p:cNvSpPr txBox="1"/>
          <p:nvPr/>
        </p:nvSpPr>
        <p:spPr>
          <a:xfrm>
            <a:off x="228600" y="2895600"/>
            <a:ext cx="8915400" cy="553998"/>
          </a:xfrm>
          <a:prstGeom prst="rect">
            <a:avLst/>
          </a:prstGeom>
          <a:noFill/>
        </p:spPr>
        <p:txBody>
          <a:bodyPr wrap="square" rtlCol="0">
            <a:spAutoFit/>
          </a:bodyPr>
          <a:lstStyle/>
          <a:p>
            <a:pPr lvl="0">
              <a:buFont typeface="Arial" pitchFamily="34" charset="0"/>
              <a:buChar char="•"/>
            </a:pPr>
            <a:r>
              <a:rPr lang="en-US" sz="3000" b="1" dirty="0" smtClean="0"/>
              <a:t>Read </a:t>
            </a:r>
            <a:r>
              <a:rPr lang="en-US" sz="3000" dirty="0" smtClean="0"/>
              <a:t>the Foundational Skills standards for your grades.</a:t>
            </a:r>
          </a:p>
        </p:txBody>
      </p:sp>
      <p:sp>
        <p:nvSpPr>
          <p:cNvPr id="8" name="TextBox 7"/>
          <p:cNvSpPr txBox="1"/>
          <p:nvPr/>
        </p:nvSpPr>
        <p:spPr>
          <a:xfrm>
            <a:off x="228600" y="2241308"/>
            <a:ext cx="8686800" cy="646331"/>
          </a:xfrm>
          <a:prstGeom prst="rect">
            <a:avLst/>
          </a:prstGeom>
          <a:noFill/>
        </p:spPr>
        <p:txBody>
          <a:bodyPr wrap="square" rtlCol="0">
            <a:spAutoFit/>
          </a:bodyPr>
          <a:lstStyle/>
          <a:p>
            <a:pPr lvl="0"/>
            <a:r>
              <a:rPr lang="en-US" sz="3600" b="1" dirty="0" smtClean="0"/>
              <a:t>Part B</a:t>
            </a:r>
            <a:endParaRPr lang="en-US" sz="3600" b="1" dirty="0"/>
          </a:p>
        </p:txBody>
      </p:sp>
    </p:spTree>
    <p:extLst>
      <p:ext uri="{BB962C8B-B14F-4D97-AF65-F5344CB8AC3E}">
        <p14:creationId xmlns:p14="http://schemas.microsoft.com/office/powerpoint/2010/main" xmlns="" val="875193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0" y="1066800"/>
            <a:ext cx="6858000" cy="5410200"/>
          </a:xfrm>
        </p:spPr>
        <p:txBody>
          <a:bodyPr>
            <a:noAutofit/>
          </a:bodyPr>
          <a:lstStyle/>
          <a:p>
            <a:pPr algn="ctr"/>
            <a:r>
              <a:rPr lang="en-US" sz="6600" b="1" dirty="0" smtClean="0">
                <a:effectLst>
                  <a:outerShdw blurRad="38100" dist="38100" dir="2700000" algn="tl">
                    <a:srgbClr val="000000">
                      <a:alpha val="43137"/>
                    </a:srgbClr>
                  </a:outerShdw>
                </a:effectLst>
              </a:rPr>
              <a:t>Let’s Look at a Lesson Using Foundational Skills</a:t>
            </a:r>
            <a:endParaRPr lang="en-US" sz="6600" b="1" dirty="0">
              <a:effectLst>
                <a:outerShdw blurRad="38100" dist="38100" dir="2700000" algn="tl">
                  <a:srgbClr val="000000">
                    <a:alpha val="43137"/>
                  </a:srgbClr>
                </a:outerShdw>
              </a:effectLst>
            </a:endParaRPr>
          </a:p>
        </p:txBody>
      </p:sp>
      <p:pic>
        <p:nvPicPr>
          <p:cNvPr id="26625" name="Picture 1" descr="C:\Users\ARIUSER\AppData\Local\Microsoft\Windows\Temporary Internet Files\Content.IE5\H5AFIJAA\MC900078622[1].wmf"/>
          <p:cNvPicPr>
            <a:picLocks noChangeAspect="1" noChangeArrowheads="1"/>
          </p:cNvPicPr>
          <p:nvPr/>
        </p:nvPicPr>
        <p:blipFill>
          <a:blip r:embed="rId3" cstate="print"/>
          <a:srcRect/>
          <a:stretch>
            <a:fillRect/>
          </a:stretch>
        </p:blipFill>
        <p:spPr bwMode="auto">
          <a:xfrm>
            <a:off x="381000" y="1214706"/>
            <a:ext cx="2390775" cy="514323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066800"/>
          </a:xfrm>
        </p:spPr>
        <p:txBody>
          <a:bodyPr>
            <a:normAutofit/>
          </a:bodyPr>
          <a:lstStyle/>
          <a:p>
            <a:r>
              <a:rPr lang="en-US" sz="5400" b="1" dirty="0" smtClean="0">
                <a:effectLst>
                  <a:outerShdw blurRad="38100" dist="38100" dir="2700000" algn="tl">
                    <a:srgbClr val="000000">
                      <a:alpha val="43137"/>
                    </a:srgbClr>
                  </a:outerShdw>
                </a:effectLst>
              </a:rPr>
              <a:t>Standard for This Lesson</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2249424"/>
            <a:ext cx="8382000" cy="4325112"/>
          </a:xfrm>
        </p:spPr>
        <p:txBody>
          <a:bodyPr>
            <a:normAutofit lnSpcReduction="10000"/>
          </a:bodyPr>
          <a:lstStyle/>
          <a:p>
            <a:pPr>
              <a:buNone/>
            </a:pPr>
            <a:r>
              <a:rPr lang="en-US" b="1" dirty="0" smtClean="0"/>
              <a:t>	</a:t>
            </a:r>
            <a:r>
              <a:rPr lang="en-US" sz="3600" b="1" dirty="0" smtClean="0"/>
              <a:t>20.</a:t>
            </a:r>
            <a:r>
              <a:rPr lang="en-US" sz="3600" dirty="0" smtClean="0"/>
              <a:t> Know and apply grade level phonics and word analysis skills in decoding words. </a:t>
            </a:r>
          </a:p>
          <a:p>
            <a:pPr>
              <a:buNone/>
            </a:pPr>
            <a:r>
              <a:rPr lang="en-US" sz="3600" dirty="0" smtClean="0"/>
              <a:t>		b.  Know spelling-sound 	correspondences for additional 	common vowel teams.																		</a:t>
            </a:r>
            <a:r>
              <a:rPr lang="en-US" sz="3600" b="1" dirty="0" smtClean="0"/>
              <a:t>RF.2.3b</a:t>
            </a:r>
            <a:endParaRPr lang="en-US" sz="3600" dirty="0" smtClean="0"/>
          </a:p>
          <a:p>
            <a:endParaRPr lang="en-US" dirty="0"/>
          </a:p>
        </p:txBody>
      </p:sp>
      <p:sp>
        <p:nvSpPr>
          <p:cNvPr id="4" name="Oval 3"/>
          <p:cNvSpPr/>
          <p:nvPr/>
        </p:nvSpPr>
        <p:spPr>
          <a:xfrm>
            <a:off x="609600" y="2133600"/>
            <a:ext cx="838200" cy="7620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629400" y="5638800"/>
            <a:ext cx="1752600" cy="76200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975246" y="3657600"/>
            <a:ext cx="838200" cy="7620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0" y="0"/>
            <a:ext cx="9144000" cy="707886"/>
          </a:xfrm>
          <a:prstGeom prst="rect">
            <a:avLst/>
          </a:prstGeom>
          <a:noFill/>
        </p:spPr>
        <p:txBody>
          <a:bodyPr wrap="square" rtlCol="0">
            <a:spAutoFit/>
          </a:bodyPr>
          <a:lstStyle/>
          <a:p>
            <a:pPr algn="ctr"/>
            <a:r>
              <a:rPr lang="en-US" sz="4000" b="1" dirty="0" smtClean="0">
                <a:solidFill>
                  <a:schemeClr val="tx2"/>
                </a:solidFill>
                <a:effectLst>
                  <a:outerShdw blurRad="38100" dist="38100" dir="2700000" algn="tl">
                    <a:srgbClr val="000000">
                      <a:alpha val="43137"/>
                    </a:srgbClr>
                  </a:outerShdw>
                </a:effectLst>
                <a:latin typeface="+mj-lt"/>
              </a:rPr>
              <a:t>Insight Tool </a:t>
            </a:r>
            <a:endParaRPr lang="en-US" sz="4000" b="1" dirty="0">
              <a:solidFill>
                <a:schemeClr val="tx2"/>
              </a:solidFill>
              <a:effectLst>
                <a:outerShdw blurRad="38100" dist="38100" dir="2700000" algn="tl">
                  <a:srgbClr val="000000">
                    <a:alpha val="43137"/>
                  </a:srgbClr>
                </a:outerShdw>
              </a:effectLst>
              <a:latin typeface="+mj-lt"/>
            </a:endParaRPr>
          </a:p>
        </p:txBody>
      </p:sp>
      <p:pic>
        <p:nvPicPr>
          <p:cNvPr id="2052" name="Picture 4"/>
          <p:cNvPicPr>
            <a:picLocks noChangeAspect="1" noChangeArrowheads="1"/>
          </p:cNvPicPr>
          <p:nvPr/>
        </p:nvPicPr>
        <p:blipFill>
          <a:blip r:embed="rId3" cstate="print"/>
          <a:srcRect l="8333" t="9778" r="53055" b="29848"/>
          <a:stretch>
            <a:fillRect/>
          </a:stretch>
        </p:blipFill>
        <p:spPr bwMode="auto">
          <a:xfrm>
            <a:off x="99318" y="914400"/>
            <a:ext cx="9044682" cy="5105400"/>
          </a:xfrm>
          <a:prstGeom prst="rect">
            <a:avLst/>
          </a:prstGeom>
          <a:solidFill>
            <a:schemeClr val="bg1"/>
          </a:solidFill>
          <a:ln w="9525">
            <a:noFill/>
            <a:miter lim="800000"/>
            <a:headEnd/>
            <a:tailEnd/>
          </a:ln>
        </p:spPr>
      </p:pic>
      <p:sp>
        <p:nvSpPr>
          <p:cNvPr id="10" name="Oval 9"/>
          <p:cNvSpPr/>
          <p:nvPr/>
        </p:nvSpPr>
        <p:spPr>
          <a:xfrm>
            <a:off x="0" y="2209800"/>
            <a:ext cx="2286000" cy="4572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2895600"/>
            <a:ext cx="2286000" cy="4572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1371600" y="838200"/>
            <a:ext cx="3048000" cy="838200"/>
          </a:xfrm>
          <a:prstGeom prst="rect">
            <a:avLst/>
          </a:prstGeom>
          <a:solidFill>
            <a:schemeClr val="bg1"/>
          </a:solidFill>
          <a:ln w="25400">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0000"/>
                </a:solidFill>
                <a:latin typeface="Calibri" pitchFamily="34" charset="0"/>
                <a:cs typeface="Calibri" pitchFamily="34" charset="0"/>
              </a:rPr>
              <a:t>What could students do to show attainment of this standard?</a:t>
            </a:r>
            <a:endParaRPr lang="en-US" dirty="0">
              <a:solidFill>
                <a:srgbClr val="000000"/>
              </a:solidFill>
              <a:latin typeface="Calibri" pitchFamily="34" charset="0"/>
              <a:cs typeface="Calibri" pitchFamily="34" charset="0"/>
            </a:endParaRPr>
          </a:p>
        </p:txBody>
      </p:sp>
      <p:cxnSp>
        <p:nvCxnSpPr>
          <p:cNvPr id="16" name="Straight Arrow Connector 15"/>
          <p:cNvCxnSpPr>
            <a:stCxn id="12" idx="2"/>
          </p:cNvCxnSpPr>
          <p:nvPr/>
        </p:nvCxnSpPr>
        <p:spPr>
          <a:xfrm>
            <a:off x="2895600" y="1676400"/>
            <a:ext cx="1524000" cy="533400"/>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3886200" y="838200"/>
            <a:ext cx="3048000" cy="838200"/>
          </a:xfrm>
          <a:prstGeom prst="rect">
            <a:avLst/>
          </a:prstGeom>
          <a:solidFill>
            <a:schemeClr val="bg1"/>
          </a:solidFill>
          <a:ln w="25400">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0000"/>
                </a:solidFill>
                <a:latin typeface="Calibri" pitchFamily="34" charset="0"/>
                <a:cs typeface="Calibri" pitchFamily="34" charset="0"/>
              </a:rPr>
              <a:t>What does the student need to know to aid in attainment of this standard?</a:t>
            </a:r>
            <a:endParaRPr lang="en-US" dirty="0">
              <a:solidFill>
                <a:srgbClr val="000000"/>
              </a:solidFill>
              <a:latin typeface="Calibri" pitchFamily="34" charset="0"/>
              <a:cs typeface="Calibri" pitchFamily="34" charset="0"/>
            </a:endParaRPr>
          </a:p>
        </p:txBody>
      </p:sp>
      <p:cxnSp>
        <p:nvCxnSpPr>
          <p:cNvPr id="19" name="Straight Arrow Connector 18"/>
          <p:cNvCxnSpPr/>
          <p:nvPr/>
        </p:nvCxnSpPr>
        <p:spPr>
          <a:xfrm>
            <a:off x="5334000" y="1676400"/>
            <a:ext cx="1295400" cy="533400"/>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21" name="Rectangle 20"/>
          <p:cNvSpPr/>
          <p:nvPr/>
        </p:nvSpPr>
        <p:spPr>
          <a:xfrm>
            <a:off x="5334000" y="685800"/>
            <a:ext cx="3048000" cy="1066800"/>
          </a:xfrm>
          <a:prstGeom prst="rect">
            <a:avLst/>
          </a:prstGeom>
          <a:solidFill>
            <a:schemeClr val="bg1"/>
          </a:solidFill>
          <a:ln w="25400">
            <a:solidFill>
              <a:srgbClr val="00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smtClean="0">
                <a:solidFill>
                  <a:srgbClr val="000000"/>
                </a:solidFill>
                <a:latin typeface="Calibri" pitchFamily="34" charset="0"/>
                <a:cs typeface="Calibri" pitchFamily="34" charset="0"/>
              </a:rPr>
              <a:t>What procedural skill(s) does the student need to demonstrate for attainment of this standard?</a:t>
            </a:r>
            <a:endParaRPr lang="en-US" dirty="0">
              <a:solidFill>
                <a:srgbClr val="000000"/>
              </a:solidFill>
              <a:latin typeface="Calibri" pitchFamily="34" charset="0"/>
              <a:cs typeface="Calibri" pitchFamily="34" charset="0"/>
            </a:endParaRPr>
          </a:p>
        </p:txBody>
      </p:sp>
      <p:cxnSp>
        <p:nvCxnSpPr>
          <p:cNvPr id="22" name="Straight Arrow Connector 21"/>
          <p:cNvCxnSpPr>
            <a:stCxn id="21" idx="2"/>
          </p:cNvCxnSpPr>
          <p:nvPr/>
        </p:nvCxnSpPr>
        <p:spPr>
          <a:xfrm>
            <a:off x="6858000" y="1752600"/>
            <a:ext cx="1981200" cy="457200"/>
          </a:xfrm>
          <a:prstGeom prst="straightConnector1">
            <a:avLst/>
          </a:prstGeom>
          <a:ln w="25400">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286000" y="2819400"/>
            <a:ext cx="2286000" cy="4572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10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xit" presetSubtype="0" fill="hold" grpId="1" nodeType="clickEffect">
                                  <p:stCondLst>
                                    <p:cond delay="0"/>
                                  </p:stCondLst>
                                  <p:childTnLst>
                                    <p:animEffect transition="out" filter="dissolve">
                                      <p:cBhvr>
                                        <p:cTn id="15" dur="500"/>
                                        <p:tgtEl>
                                          <p:spTgt spid="10"/>
                                        </p:tgtEl>
                                      </p:cBhvr>
                                    </p:animEffect>
                                    <p:set>
                                      <p:cBhvr>
                                        <p:cTn id="16" dur="1" fill="hold">
                                          <p:stCondLst>
                                            <p:cond delay="499"/>
                                          </p:stCondLst>
                                        </p:cTn>
                                        <p:tgtEl>
                                          <p:spTgt spid="10"/>
                                        </p:tgtEl>
                                        <p:attrNameLst>
                                          <p:attrName>style.visibility</p:attrName>
                                        </p:attrNameLst>
                                      </p:cBhvr>
                                      <p:to>
                                        <p:strVal val="hidden"/>
                                      </p:to>
                                    </p:set>
                                  </p:childTnLst>
                                </p:cTn>
                              </p:par>
                              <p:par>
                                <p:cTn id="17" presetID="9" presetClass="exit" presetSubtype="0" fill="hold" grpId="1" nodeType="withEffect">
                                  <p:stCondLst>
                                    <p:cond delay="0"/>
                                  </p:stCondLst>
                                  <p:childTnLst>
                                    <p:animEffect transition="out" filter="dissolve">
                                      <p:cBhvr>
                                        <p:cTn id="18" dur="500"/>
                                        <p:tgtEl>
                                          <p:spTgt spid="11"/>
                                        </p:tgtEl>
                                      </p:cBhvr>
                                    </p:animEffect>
                                    <p:set>
                                      <p:cBhvr>
                                        <p:cTn id="19" dur="1" fill="hold">
                                          <p:stCondLst>
                                            <p:cond delay="499"/>
                                          </p:stCondLst>
                                        </p:cTn>
                                        <p:tgtEl>
                                          <p:spTgt spid="11"/>
                                        </p:tgtEl>
                                        <p:attrNameLst>
                                          <p:attrName>style.visibility</p:attrName>
                                        </p:attrNameLst>
                                      </p:cBhvr>
                                      <p:to>
                                        <p:strVal val="hidden"/>
                                      </p:to>
                                    </p:set>
                                  </p:childTnLst>
                                </p:cTn>
                              </p:par>
                            </p:childTnLst>
                          </p:cTn>
                        </p:par>
                        <p:par>
                          <p:cTn id="20" fill="hold">
                            <p:stCondLst>
                              <p:cond delay="500"/>
                            </p:stCondLst>
                            <p:childTnLst>
                              <p:par>
                                <p:cTn id="21" presetID="22" presetClass="entr" presetSubtype="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left)">
                                      <p:cBhvr>
                                        <p:cTn id="23" dur="1000"/>
                                        <p:tgtEl>
                                          <p:spTgt spid="13"/>
                                        </p:tgtEl>
                                      </p:cBhvr>
                                    </p:animEffect>
                                  </p:childTnLst>
                                </p:cTn>
                              </p:par>
                              <p:par>
                                <p:cTn id="24" presetID="9" presetClass="exit" presetSubtype="0" fill="hold" grpId="1" nodeType="withEffect">
                                  <p:stCondLst>
                                    <p:cond delay="0"/>
                                  </p:stCondLst>
                                  <p:childTnLst>
                                    <p:animEffect transition="out" filter="dissolve">
                                      <p:cBhvr>
                                        <p:cTn id="25" dur="500"/>
                                        <p:tgtEl>
                                          <p:spTgt spid="13"/>
                                        </p:tgtEl>
                                      </p:cBhvr>
                                    </p:animEffect>
                                    <p:set>
                                      <p:cBhvr>
                                        <p:cTn id="26" dur="1" fill="hold">
                                          <p:stCondLst>
                                            <p:cond delay="499"/>
                                          </p:stCondLst>
                                        </p:cTn>
                                        <p:tgtEl>
                                          <p:spTgt spid="13"/>
                                        </p:tgtEl>
                                        <p:attrNameLst>
                                          <p:attrName>style.visibility</p:attrName>
                                        </p:attrNameLst>
                                      </p:cBhvr>
                                      <p:to>
                                        <p:strVal val="hidden"/>
                                      </p:to>
                                    </p:set>
                                  </p:childTnLst>
                                </p:cTn>
                              </p:par>
                            </p:childTnLst>
                          </p:cTn>
                        </p:par>
                        <p:par>
                          <p:cTn id="27" fill="hold">
                            <p:stCondLst>
                              <p:cond delay="1500"/>
                            </p:stCondLst>
                            <p:childTnLst>
                              <p:par>
                                <p:cTn id="28" presetID="9" presetClass="entr" presetSubtype="0" fill="hold" grpId="1" nodeType="afterEffect">
                                  <p:stCondLst>
                                    <p:cond delay="0"/>
                                  </p:stCondLst>
                                  <p:iterate type="lt">
                                    <p:tmPct val="0"/>
                                  </p:iterate>
                                  <p:childTnLst>
                                    <p:set>
                                      <p:cBhvr>
                                        <p:cTn id="29" dur="1" fill="hold">
                                          <p:stCondLst>
                                            <p:cond delay="0"/>
                                          </p:stCondLst>
                                        </p:cTn>
                                        <p:tgtEl>
                                          <p:spTgt spid="12"/>
                                        </p:tgtEl>
                                        <p:attrNameLst>
                                          <p:attrName>style.visibility</p:attrName>
                                        </p:attrNameLst>
                                      </p:cBhvr>
                                      <p:to>
                                        <p:strVal val="visible"/>
                                      </p:to>
                                    </p:set>
                                    <p:animEffect transition="in" filter="dissolve">
                                      <p:cBhvr>
                                        <p:cTn id="30" dur="1000"/>
                                        <p:tgtEl>
                                          <p:spTgt spid="12"/>
                                        </p:tgtEl>
                                      </p:cBhvr>
                                    </p:animEffect>
                                  </p:childTnLst>
                                </p:cTn>
                              </p:par>
                              <p:par>
                                <p:cTn id="31" presetID="9" presetClass="entr" presetSubtype="0" fill="hold" nodeType="withEffect">
                                  <p:stCondLst>
                                    <p:cond delay="0"/>
                                  </p:stCondLst>
                                  <p:childTnLst>
                                    <p:set>
                                      <p:cBhvr>
                                        <p:cTn id="32" dur="1" fill="hold">
                                          <p:stCondLst>
                                            <p:cond delay="0"/>
                                          </p:stCondLst>
                                        </p:cTn>
                                        <p:tgtEl>
                                          <p:spTgt spid="16"/>
                                        </p:tgtEl>
                                        <p:attrNameLst>
                                          <p:attrName>style.visibility</p:attrName>
                                        </p:attrNameLst>
                                      </p:cBhvr>
                                      <p:to>
                                        <p:strVal val="visible"/>
                                      </p:to>
                                    </p:set>
                                    <p:animEffect transition="in" filter="dissolve">
                                      <p:cBhvr>
                                        <p:cTn id="33" dur="500"/>
                                        <p:tgtEl>
                                          <p:spTgt spid="1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2" nodeType="clickEffect">
                                  <p:stCondLst>
                                    <p:cond delay="0"/>
                                  </p:stCondLst>
                                  <p:iterate type="lt">
                                    <p:tmPct val="0"/>
                                  </p:iterate>
                                  <p:childTnLst>
                                    <p:animEffect transition="out" filter="dissolve">
                                      <p:cBhvr>
                                        <p:cTn id="37" dur="500"/>
                                        <p:tgtEl>
                                          <p:spTgt spid="12"/>
                                        </p:tgtEl>
                                      </p:cBhvr>
                                    </p:animEffect>
                                    <p:set>
                                      <p:cBhvr>
                                        <p:cTn id="38" dur="1" fill="hold">
                                          <p:stCondLst>
                                            <p:cond delay="499"/>
                                          </p:stCondLst>
                                        </p:cTn>
                                        <p:tgtEl>
                                          <p:spTgt spid="12"/>
                                        </p:tgtEl>
                                        <p:attrNameLst>
                                          <p:attrName>style.visibility</p:attrName>
                                        </p:attrNameLst>
                                      </p:cBhvr>
                                      <p:to>
                                        <p:strVal val="hidden"/>
                                      </p:to>
                                    </p:set>
                                  </p:childTnLst>
                                </p:cTn>
                              </p:par>
                              <p:par>
                                <p:cTn id="39" presetID="9" presetClass="exit" presetSubtype="0" fill="hold" nodeType="withEffect">
                                  <p:stCondLst>
                                    <p:cond delay="0"/>
                                  </p:stCondLst>
                                  <p:childTnLst>
                                    <p:animEffect transition="out" filter="dissolve">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childTnLst>
                          </p:cTn>
                        </p:par>
                        <p:par>
                          <p:cTn id="42" fill="hold">
                            <p:stCondLst>
                              <p:cond delay="500"/>
                            </p:stCondLst>
                            <p:childTnLst>
                              <p:par>
                                <p:cTn id="43" presetID="9" presetClass="entr" presetSubtype="0" fill="hold" grpId="0" nodeType="afterEffect">
                                  <p:stCondLst>
                                    <p:cond delay="0"/>
                                  </p:stCondLst>
                                  <p:iterate type="lt">
                                    <p:tmPct val="0"/>
                                  </p:iterate>
                                  <p:childTnLst>
                                    <p:set>
                                      <p:cBhvr>
                                        <p:cTn id="44" dur="1" fill="hold">
                                          <p:stCondLst>
                                            <p:cond delay="0"/>
                                          </p:stCondLst>
                                        </p:cTn>
                                        <p:tgtEl>
                                          <p:spTgt spid="18"/>
                                        </p:tgtEl>
                                        <p:attrNameLst>
                                          <p:attrName>style.visibility</p:attrName>
                                        </p:attrNameLst>
                                      </p:cBhvr>
                                      <p:to>
                                        <p:strVal val="visible"/>
                                      </p:to>
                                    </p:set>
                                    <p:animEffect transition="in" filter="dissolve">
                                      <p:cBhvr>
                                        <p:cTn id="45" dur="1000"/>
                                        <p:tgtEl>
                                          <p:spTgt spid="18"/>
                                        </p:tgtEl>
                                      </p:cBhvr>
                                    </p:animEffect>
                                  </p:childTnLst>
                                </p:cTn>
                              </p:par>
                              <p:par>
                                <p:cTn id="46" presetID="9" presetClass="entr" presetSubtype="0" fill="hold" nodeType="with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dissolve">
                                      <p:cBhvr>
                                        <p:cTn id="48" dur="500"/>
                                        <p:tgtEl>
                                          <p:spTgt spid="19"/>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xit" presetSubtype="0" fill="hold" grpId="1" nodeType="clickEffect">
                                  <p:stCondLst>
                                    <p:cond delay="0"/>
                                  </p:stCondLst>
                                  <p:iterate type="lt">
                                    <p:tmPct val="0"/>
                                  </p:iterate>
                                  <p:childTnLst>
                                    <p:animEffect transition="out" filter="dissolve">
                                      <p:cBhvr>
                                        <p:cTn id="52" dur="500"/>
                                        <p:tgtEl>
                                          <p:spTgt spid="18"/>
                                        </p:tgtEl>
                                      </p:cBhvr>
                                    </p:animEffect>
                                    <p:set>
                                      <p:cBhvr>
                                        <p:cTn id="53" dur="1" fill="hold">
                                          <p:stCondLst>
                                            <p:cond delay="499"/>
                                          </p:stCondLst>
                                        </p:cTn>
                                        <p:tgtEl>
                                          <p:spTgt spid="18"/>
                                        </p:tgtEl>
                                        <p:attrNameLst>
                                          <p:attrName>style.visibility</p:attrName>
                                        </p:attrNameLst>
                                      </p:cBhvr>
                                      <p:to>
                                        <p:strVal val="hidden"/>
                                      </p:to>
                                    </p:set>
                                  </p:childTnLst>
                                </p:cTn>
                              </p:par>
                              <p:par>
                                <p:cTn id="54" presetID="9" presetClass="exit" presetSubtype="0" fill="hold" nodeType="withEffect">
                                  <p:stCondLst>
                                    <p:cond delay="0"/>
                                  </p:stCondLst>
                                  <p:childTnLst>
                                    <p:animEffect transition="out" filter="dissolve">
                                      <p:cBhvr>
                                        <p:cTn id="55" dur="500"/>
                                        <p:tgtEl>
                                          <p:spTgt spid="19"/>
                                        </p:tgtEl>
                                      </p:cBhvr>
                                    </p:animEffect>
                                    <p:set>
                                      <p:cBhvr>
                                        <p:cTn id="56" dur="1" fill="hold">
                                          <p:stCondLst>
                                            <p:cond delay="499"/>
                                          </p:stCondLst>
                                        </p:cTn>
                                        <p:tgtEl>
                                          <p:spTgt spid="19"/>
                                        </p:tgtEl>
                                        <p:attrNameLst>
                                          <p:attrName>style.visibility</p:attrName>
                                        </p:attrNameLst>
                                      </p:cBhvr>
                                      <p:to>
                                        <p:strVal val="hidden"/>
                                      </p:to>
                                    </p:set>
                                  </p:childTnLst>
                                </p:cTn>
                              </p:par>
                            </p:childTnLst>
                          </p:cTn>
                        </p:par>
                        <p:par>
                          <p:cTn id="57" fill="hold">
                            <p:stCondLst>
                              <p:cond delay="500"/>
                            </p:stCondLst>
                            <p:childTnLst>
                              <p:par>
                                <p:cTn id="58" presetID="9" presetClass="entr" presetSubtype="0" fill="hold" grpId="0" nodeType="afterEffect">
                                  <p:stCondLst>
                                    <p:cond delay="0"/>
                                  </p:stCondLst>
                                  <p:iterate type="lt">
                                    <p:tmPct val="0"/>
                                  </p:iterate>
                                  <p:childTnLst>
                                    <p:set>
                                      <p:cBhvr>
                                        <p:cTn id="59" dur="1" fill="hold">
                                          <p:stCondLst>
                                            <p:cond delay="0"/>
                                          </p:stCondLst>
                                        </p:cTn>
                                        <p:tgtEl>
                                          <p:spTgt spid="21"/>
                                        </p:tgtEl>
                                        <p:attrNameLst>
                                          <p:attrName>style.visibility</p:attrName>
                                        </p:attrNameLst>
                                      </p:cBhvr>
                                      <p:to>
                                        <p:strVal val="visible"/>
                                      </p:to>
                                    </p:set>
                                    <p:animEffect transition="in" filter="dissolve">
                                      <p:cBhvr>
                                        <p:cTn id="60" dur="1000"/>
                                        <p:tgtEl>
                                          <p:spTgt spid="21"/>
                                        </p:tgtEl>
                                      </p:cBhvr>
                                    </p:animEffect>
                                  </p:childTnLst>
                                </p:cTn>
                              </p:par>
                              <p:par>
                                <p:cTn id="61" presetID="9" presetClass="entr" presetSubtype="0" fill="hold" nodeType="withEffect">
                                  <p:stCondLst>
                                    <p:cond delay="0"/>
                                  </p:stCondLst>
                                  <p:childTnLst>
                                    <p:set>
                                      <p:cBhvr>
                                        <p:cTn id="62" dur="1" fill="hold">
                                          <p:stCondLst>
                                            <p:cond delay="0"/>
                                          </p:stCondLst>
                                        </p:cTn>
                                        <p:tgtEl>
                                          <p:spTgt spid="22"/>
                                        </p:tgtEl>
                                        <p:attrNameLst>
                                          <p:attrName>style.visibility</p:attrName>
                                        </p:attrNameLst>
                                      </p:cBhvr>
                                      <p:to>
                                        <p:strVal val="visible"/>
                                      </p:to>
                                    </p:set>
                                    <p:animEffect transition="in" filter="dissolve">
                                      <p:cBhvr>
                                        <p:cTn id="63" dur="500"/>
                                        <p:tgtEl>
                                          <p:spTgt spid="22"/>
                                        </p:tgtEl>
                                      </p:cBhvr>
                                    </p:animEffect>
                                  </p:childTnLst>
                                </p:cTn>
                              </p:par>
                            </p:childTnLst>
                          </p:cTn>
                        </p:par>
                      </p:childTnLst>
                    </p:cTn>
                  </p:par>
                  <p:par>
                    <p:cTn id="64" fill="hold">
                      <p:stCondLst>
                        <p:cond delay="indefinite"/>
                      </p:stCondLst>
                      <p:childTnLst>
                        <p:par>
                          <p:cTn id="65" fill="hold">
                            <p:stCondLst>
                              <p:cond delay="0"/>
                            </p:stCondLst>
                            <p:childTnLst>
                              <p:par>
                                <p:cTn id="66" presetID="9" presetClass="exit" presetSubtype="0" fill="hold" grpId="1" nodeType="clickEffect">
                                  <p:stCondLst>
                                    <p:cond delay="0"/>
                                  </p:stCondLst>
                                  <p:iterate type="lt">
                                    <p:tmPct val="0"/>
                                  </p:iterate>
                                  <p:childTnLst>
                                    <p:animEffect transition="out" filter="dissolve">
                                      <p:cBhvr>
                                        <p:cTn id="67" dur="500"/>
                                        <p:tgtEl>
                                          <p:spTgt spid="21"/>
                                        </p:tgtEl>
                                      </p:cBhvr>
                                    </p:animEffect>
                                    <p:set>
                                      <p:cBhvr>
                                        <p:cTn id="68" dur="1" fill="hold">
                                          <p:stCondLst>
                                            <p:cond delay="499"/>
                                          </p:stCondLst>
                                        </p:cTn>
                                        <p:tgtEl>
                                          <p:spTgt spid="21"/>
                                        </p:tgtEl>
                                        <p:attrNameLst>
                                          <p:attrName>style.visibility</p:attrName>
                                        </p:attrNameLst>
                                      </p:cBhvr>
                                      <p:to>
                                        <p:strVal val="hidden"/>
                                      </p:to>
                                    </p:set>
                                  </p:childTnLst>
                                </p:cTn>
                              </p:par>
                              <p:par>
                                <p:cTn id="69" presetID="9" presetClass="exit" presetSubtype="0" fill="hold" nodeType="withEffect">
                                  <p:stCondLst>
                                    <p:cond delay="0"/>
                                  </p:stCondLst>
                                  <p:childTnLst>
                                    <p:animEffect transition="out" filter="dissolve">
                                      <p:cBhvr>
                                        <p:cTn id="70" dur="500"/>
                                        <p:tgtEl>
                                          <p:spTgt spid="22"/>
                                        </p:tgtEl>
                                      </p:cBhvr>
                                    </p:animEffect>
                                    <p:set>
                                      <p:cBhvr>
                                        <p:cTn id="71" dur="1" fill="hold">
                                          <p:stCondLst>
                                            <p:cond delay="499"/>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0" grpId="1" animBg="1"/>
      <p:bldP spid="11" grpId="0" animBg="1"/>
      <p:bldP spid="11" grpId="1" animBg="1"/>
      <p:bldP spid="12" grpId="1" animBg="1"/>
      <p:bldP spid="12" grpId="2" animBg="1"/>
      <p:bldP spid="18" grpId="0" animBg="1"/>
      <p:bldP spid="18" grpId="1" animBg="1"/>
      <p:bldP spid="21" grpId="0" animBg="1"/>
      <p:bldP spid="21" grpId="1" animBg="1"/>
      <p:bldP spid="13" grpId="0" animBg="1"/>
      <p:bldP spid="13"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685800"/>
            <a:ext cx="8229600" cy="1066800"/>
          </a:xfrm>
        </p:spPr>
        <p:txBody>
          <a:bodyPr>
            <a:normAutofit/>
          </a:bodyPr>
          <a:lstStyle/>
          <a:p>
            <a:r>
              <a:rPr lang="en-US" sz="6000" b="1" dirty="0" smtClean="0">
                <a:effectLst>
                  <a:outerShdw blurRad="38100" dist="38100" dir="2700000" algn="tl">
                    <a:srgbClr val="000000">
                      <a:alpha val="43137"/>
                    </a:srgbClr>
                  </a:outerShdw>
                </a:effectLst>
              </a:rPr>
              <a:t>Lesson Objectives</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609600" y="1981200"/>
            <a:ext cx="8077200" cy="4593336"/>
          </a:xfrm>
        </p:spPr>
        <p:txBody>
          <a:bodyPr>
            <a:normAutofit/>
          </a:bodyPr>
          <a:lstStyle/>
          <a:p>
            <a:pPr>
              <a:buNone/>
            </a:pPr>
            <a:r>
              <a:rPr lang="en-US" sz="6000" dirty="0" smtClean="0"/>
              <a:t>Students will be able to</a:t>
            </a:r>
          </a:p>
          <a:p>
            <a:pPr marL="109728" indent="0">
              <a:buNone/>
            </a:pPr>
            <a:r>
              <a:rPr lang="en-US" sz="6000" dirty="0"/>
              <a:t>r</a:t>
            </a:r>
            <a:r>
              <a:rPr lang="en-US" sz="6000" dirty="0" smtClean="0"/>
              <a:t>ead and spell words with the </a:t>
            </a:r>
            <a:r>
              <a:rPr lang="en-US" sz="6000" i="1" dirty="0" smtClean="0"/>
              <a:t>/</a:t>
            </a:r>
            <a:r>
              <a:rPr lang="en-US" sz="6000" i="1" dirty="0" err="1" smtClean="0"/>
              <a:t>ou</a:t>
            </a:r>
            <a:r>
              <a:rPr lang="en-US" sz="6000" i="1" dirty="0" smtClean="0"/>
              <a:t>/ </a:t>
            </a:r>
            <a:r>
              <a:rPr lang="en-US" sz="6000" dirty="0" smtClean="0"/>
              <a:t>sound spelled </a:t>
            </a:r>
            <a:r>
              <a:rPr lang="en-US" sz="6000" i="1" dirty="0" err="1" smtClean="0"/>
              <a:t>ou</a:t>
            </a:r>
            <a:r>
              <a:rPr lang="en-US" sz="6000" i="1" dirty="0" smtClean="0"/>
              <a:t>. </a:t>
            </a:r>
            <a:endParaRPr lang="en-US" sz="6000"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533400"/>
            <a:ext cx="8229600" cy="1066800"/>
          </a:xfrm>
        </p:spPr>
        <p:txBody>
          <a:bodyPr>
            <a:normAutofit/>
          </a:bodyPr>
          <a:lstStyle/>
          <a:p>
            <a:r>
              <a:rPr lang="en-US" sz="4800" b="1" dirty="0" smtClean="0">
                <a:effectLst>
                  <a:outerShdw blurRad="38100" dist="38100" dir="2700000" algn="tl">
                    <a:srgbClr val="000000">
                      <a:alpha val="43137"/>
                    </a:srgbClr>
                  </a:outerShdw>
                </a:effectLst>
              </a:rPr>
              <a:t>Planning for Instruction</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828800"/>
            <a:ext cx="8229600" cy="4745736"/>
          </a:xfrm>
        </p:spPr>
        <p:txBody>
          <a:bodyPr>
            <a:normAutofit/>
          </a:bodyPr>
          <a:lstStyle/>
          <a:p>
            <a:pPr>
              <a:buNone/>
            </a:pPr>
            <a:r>
              <a:rPr lang="en-US" sz="4000" b="1" dirty="0" smtClean="0"/>
              <a:t>Considerations:</a:t>
            </a:r>
          </a:p>
          <a:p>
            <a:r>
              <a:rPr lang="en-US" sz="4000" dirty="0" smtClean="0"/>
              <a:t>Provide </a:t>
            </a:r>
            <a:r>
              <a:rPr lang="en-US" sz="4000" b="1" dirty="0" smtClean="0"/>
              <a:t>multiple </a:t>
            </a:r>
            <a:r>
              <a:rPr lang="en-US" sz="4000" dirty="0" smtClean="0"/>
              <a:t>opportunities for students to practice reading words with the new sound-symbol correspondence. </a:t>
            </a:r>
          </a:p>
          <a:p>
            <a:r>
              <a:rPr lang="en-US" sz="4000" dirty="0" smtClean="0"/>
              <a:t>Determine what needs to be done if a student is having difficulty.</a:t>
            </a:r>
            <a:r>
              <a:rPr lang="en-US" sz="4000" b="1" dirty="0" smtClean="0"/>
              <a:t>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2571" t="21082" r="13082" b="3988"/>
          <a:stretch/>
        </p:blipFill>
        <p:spPr bwMode="auto">
          <a:xfrm>
            <a:off x="1066800" y="0"/>
            <a:ext cx="7162800" cy="6858000"/>
          </a:xfrm>
          <a:prstGeom prst="rect">
            <a:avLst/>
          </a:prstGeom>
          <a:noFill/>
          <a:ln w="38100" cap="rnd">
            <a:solidFill>
              <a:schemeClr val="tx1"/>
            </a:solidFill>
            <a:bevel/>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TextBox 1"/>
          <p:cNvSpPr txBox="1"/>
          <p:nvPr/>
        </p:nvSpPr>
        <p:spPr>
          <a:xfrm>
            <a:off x="5562600" y="1219200"/>
            <a:ext cx="2514600" cy="1569660"/>
          </a:xfrm>
          <a:prstGeom prst="rect">
            <a:avLst/>
          </a:prstGeom>
          <a:noFill/>
          <a:ln>
            <a:solidFill>
              <a:schemeClr val="tx1">
                <a:lumMod val="50000"/>
                <a:lumOff val="50000"/>
              </a:schemeClr>
            </a:solidFill>
          </a:ln>
        </p:spPr>
        <p:txBody>
          <a:bodyPr wrap="square" rtlCol="0">
            <a:spAutoFit/>
          </a:bodyPr>
          <a:lstStyle/>
          <a:p>
            <a:pPr algn="ctr"/>
            <a:r>
              <a:rPr lang="en-US" sz="1600" b="1" dirty="0" smtClean="0"/>
              <a:t>Gradual Release of Responsibility</a:t>
            </a:r>
          </a:p>
          <a:p>
            <a:r>
              <a:rPr lang="en-US" sz="1600" dirty="0" smtClean="0"/>
              <a:t>Model = M</a:t>
            </a:r>
          </a:p>
          <a:p>
            <a:r>
              <a:rPr lang="en-US" sz="1600" dirty="0" smtClean="0"/>
              <a:t>Guided Practice = GP</a:t>
            </a:r>
          </a:p>
          <a:p>
            <a:r>
              <a:rPr lang="en-US" sz="1600" dirty="0" smtClean="0"/>
              <a:t>Collaborative Practice = CP</a:t>
            </a:r>
          </a:p>
          <a:p>
            <a:r>
              <a:rPr lang="en-US" sz="1600" dirty="0" smtClean="0"/>
              <a:t>Independent Practice = IP</a:t>
            </a:r>
            <a:endParaRPr lang="en-US" sz="1600" dirty="0"/>
          </a:p>
        </p:txBody>
      </p:sp>
    </p:spTree>
    <p:extLst>
      <p:ext uri="{BB962C8B-B14F-4D97-AF65-F5344CB8AC3E}">
        <p14:creationId xmlns:p14="http://schemas.microsoft.com/office/powerpoint/2010/main" xmlns="" val="38447903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10946" t="15870" r="61187" b="6879"/>
          <a:stretch/>
        </p:blipFill>
        <p:spPr bwMode="auto">
          <a:xfrm>
            <a:off x="1447800" y="1"/>
            <a:ext cx="6580497" cy="6857999"/>
          </a:xfrm>
          <a:prstGeom prst="rect">
            <a:avLst/>
          </a:prstGeom>
          <a:noFill/>
          <a:ln w="38100">
            <a:solidFill>
              <a:schemeClr val="tx1"/>
            </a:solidFill>
            <a:bevel/>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0"/>
            <a:ext cx="8229600" cy="1066800"/>
          </a:xfrm>
        </p:spPr>
        <p:txBody>
          <a:bodyPr>
            <a:normAutofit/>
          </a:bodyPr>
          <a:lstStyle/>
          <a:p>
            <a:r>
              <a:rPr lang="en-US" sz="6000" b="1" dirty="0" smtClean="0">
                <a:effectLst>
                  <a:outerShdw blurRad="38100" dist="38100" dir="2700000" algn="tl">
                    <a:srgbClr val="000000">
                      <a:alpha val="43137"/>
                    </a:srgbClr>
                  </a:outerShdw>
                </a:effectLst>
              </a:rPr>
              <a:t>Lesson Look </a:t>
            </a:r>
            <a:r>
              <a:rPr lang="en-US" sz="6000" b="1" dirty="0" err="1" smtClean="0">
                <a:effectLst>
                  <a:outerShdw blurRad="38100" dist="38100" dir="2700000" algn="tl">
                    <a:srgbClr val="000000">
                      <a:alpha val="43137"/>
                    </a:srgbClr>
                  </a:outerShdw>
                </a:effectLst>
              </a:rPr>
              <a:t>Fors</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spcAft>
                <a:spcPts val="1200"/>
              </a:spcAft>
            </a:pPr>
            <a:r>
              <a:rPr lang="en-US" sz="4400" dirty="0" smtClean="0"/>
              <a:t>Use the lesson plan tool to look for evidence that the lesson objective is being met.</a:t>
            </a:r>
          </a:p>
          <a:p>
            <a:endParaRPr lang="en-US"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6000" b="1" dirty="0" smtClean="0">
                <a:effectLst>
                  <a:outerShdw blurRad="38100" dist="38100" dir="2700000" algn="tl">
                    <a:srgbClr val="000000">
                      <a:alpha val="43137"/>
                    </a:srgbClr>
                  </a:outerShdw>
                </a:effectLst>
              </a:rPr>
              <a:t>Phonics Lesson </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514600"/>
            <a:ext cx="8229600" cy="4059936"/>
          </a:xfrm>
        </p:spPr>
        <p:txBody>
          <a:bodyPr/>
          <a:lstStyle/>
          <a:p>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229600" cy="1066800"/>
          </a:xfrm>
        </p:spPr>
        <p:txBody>
          <a:bodyPr>
            <a:normAutofit/>
          </a:bodyPr>
          <a:lstStyle/>
          <a:p>
            <a:pPr>
              <a:defRPr/>
            </a:pPr>
            <a:r>
              <a:rPr lang="en-US" sz="5400" b="1" dirty="0" smtClean="0"/>
              <a:t>Today’s Outcomes</a:t>
            </a:r>
            <a:endParaRPr lang="en-US" sz="5400" b="1" dirty="0"/>
          </a:p>
        </p:txBody>
      </p:sp>
      <p:sp>
        <p:nvSpPr>
          <p:cNvPr id="3" name="Content Placeholder 2"/>
          <p:cNvSpPr>
            <a:spLocks noGrp="1"/>
          </p:cNvSpPr>
          <p:nvPr>
            <p:ph idx="1"/>
          </p:nvPr>
        </p:nvSpPr>
        <p:spPr>
          <a:xfrm>
            <a:off x="304800" y="1447800"/>
            <a:ext cx="8839200" cy="5105400"/>
          </a:xfrm>
        </p:spPr>
        <p:txBody>
          <a:bodyPr>
            <a:noAutofit/>
          </a:bodyPr>
          <a:lstStyle/>
          <a:p>
            <a:pPr>
              <a:buNone/>
              <a:defRPr/>
            </a:pPr>
            <a:r>
              <a:rPr lang="en-US" sz="3600" dirty="0" smtClean="0"/>
              <a:t>Participants will …</a:t>
            </a:r>
            <a:endParaRPr lang="en-US" sz="800" dirty="0" smtClean="0"/>
          </a:p>
          <a:p>
            <a:pPr>
              <a:buFont typeface="Arial" pitchFamily="34" charset="0"/>
              <a:buChar char="•"/>
              <a:defRPr/>
            </a:pPr>
            <a:r>
              <a:rPr lang="en-US" sz="3600" dirty="0" smtClean="0"/>
              <a:t>Gain a deeper understanding of the vertical alignment of grade level standards (K-5).</a:t>
            </a:r>
            <a:endParaRPr lang="en-US" sz="800" dirty="0" smtClean="0"/>
          </a:p>
          <a:p>
            <a:pPr>
              <a:buFont typeface="Arial" pitchFamily="34" charset="0"/>
              <a:buChar char="•"/>
              <a:defRPr/>
            </a:pPr>
            <a:r>
              <a:rPr lang="en-US" sz="3600" dirty="0" smtClean="0"/>
              <a:t>Gain a deeper understanding of how the key shifts support the implementation of the standards (K-5). </a:t>
            </a:r>
          </a:p>
          <a:p>
            <a:pPr>
              <a:buFont typeface="Arial" pitchFamily="34" charset="0"/>
              <a:buChar char="•"/>
              <a:defRPr/>
            </a:pPr>
            <a:r>
              <a:rPr lang="en-US" sz="3600" dirty="0" smtClean="0"/>
              <a:t>Clarify their understanding of what the standards look like in practice (K-5). </a:t>
            </a:r>
            <a:endParaRPr lang="en-US" sz="3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up)">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up)">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up)">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066800"/>
            <a:ext cx="9144000" cy="990600"/>
          </a:xfrm>
        </p:spPr>
        <p:txBody>
          <a:bodyPr>
            <a:normAutofit/>
          </a:bodyPr>
          <a:lstStyle/>
          <a:p>
            <a:pPr algn="ctr"/>
            <a:r>
              <a:rPr lang="en-US" sz="5400" b="1" dirty="0" smtClean="0">
                <a:effectLst>
                  <a:outerShdw blurRad="38100" dist="38100" dir="2700000" algn="tl">
                    <a:srgbClr val="000000">
                      <a:alpha val="43137"/>
                    </a:srgbClr>
                  </a:outerShdw>
                </a:effectLst>
              </a:rPr>
              <a:t>Was the Outcome Met?</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438400"/>
            <a:ext cx="8229600" cy="4136136"/>
          </a:xfrm>
        </p:spPr>
        <p:txBody>
          <a:bodyPr>
            <a:normAutofit/>
          </a:bodyPr>
          <a:lstStyle/>
          <a:p>
            <a:pPr>
              <a:buNone/>
            </a:pPr>
            <a:r>
              <a:rPr lang="en-US" sz="4800" dirty="0" smtClean="0"/>
              <a:t>	</a:t>
            </a:r>
            <a:r>
              <a:rPr lang="en-US" sz="5400" dirty="0" smtClean="0"/>
              <a:t>Students will be able to </a:t>
            </a:r>
            <a:r>
              <a:rPr lang="en-US" sz="5400" dirty="0"/>
              <a:t>r</a:t>
            </a:r>
            <a:r>
              <a:rPr lang="en-US" sz="5400" dirty="0" smtClean="0"/>
              <a:t>ead and spell words with the /</a:t>
            </a:r>
            <a:r>
              <a:rPr lang="en-US" sz="5400" dirty="0" err="1" smtClean="0"/>
              <a:t>ou</a:t>
            </a:r>
            <a:r>
              <a:rPr lang="en-US" sz="5400" dirty="0" smtClean="0"/>
              <a:t>/ sound.</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xmlns="" val="0"/>
              </a:ext>
            </a:extLst>
          </a:blip>
          <a:srcRect l="618" t="17755" r="52385" b="16721"/>
          <a:stretch/>
        </p:blipFill>
        <p:spPr bwMode="auto">
          <a:xfrm>
            <a:off x="0" y="0"/>
            <a:ext cx="9144000" cy="6858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4" name="Oval 3"/>
          <p:cNvSpPr/>
          <p:nvPr/>
        </p:nvSpPr>
        <p:spPr>
          <a:xfrm>
            <a:off x="-43218" y="4724400"/>
            <a:ext cx="2209800" cy="6858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8670" y="5600700"/>
            <a:ext cx="2248469" cy="5715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0" y="6096000"/>
            <a:ext cx="2209800" cy="6858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2286000" y="5355609"/>
            <a:ext cx="1104900" cy="245091"/>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495800" y="5117911"/>
            <a:ext cx="2133600" cy="360243"/>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781800" y="5355609"/>
            <a:ext cx="1524000" cy="245091"/>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67891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1" nodeType="clickEffect">
                                  <p:stCondLst>
                                    <p:cond delay="0"/>
                                  </p:stCondLst>
                                  <p:childTnLst>
                                    <p:set>
                                      <p:cBhvr>
                                        <p:cTn id="11" dur="1" fill="hold">
                                          <p:stCondLst>
                                            <p:cond delay="0"/>
                                          </p:stCondLst>
                                        </p:cTn>
                                        <p:tgtEl>
                                          <p:spTgt spid="4"/>
                                        </p:tgtEl>
                                        <p:attrNameLst>
                                          <p:attrName>style.visibility</p:attrName>
                                        </p:attrNameLst>
                                      </p:cBhvr>
                                      <p:to>
                                        <p:strVal val="hidden"/>
                                      </p:to>
                                    </p:se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7"/>
                                        </p:tgtEl>
                                        <p:attrNameLst>
                                          <p:attrName>style.visibility</p:attrName>
                                        </p:attrNameLst>
                                      </p:cBhvr>
                                      <p:to>
                                        <p:strVal val="hidden"/>
                                      </p:to>
                                    </p:set>
                                  </p:childTnLst>
                                </p:cTn>
                              </p:par>
                              <p:par>
                                <p:cTn id="19" presetID="22" presetClass="entr" presetSubtype="8"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8"/>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ipe(left)">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9"/>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left)">
                                      <p:cBhvr>
                                        <p:cTn id="39" dur="500"/>
                                        <p:tgtEl>
                                          <p:spTgt spid="10"/>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xit" presetSubtype="0" fill="hold" grpId="1" nodeType="clickEffect">
                                  <p:stCondLst>
                                    <p:cond delay="0"/>
                                  </p:stCondLst>
                                  <p:childTnLst>
                                    <p:set>
                                      <p:cBhvr>
                                        <p:cTn id="43" dur="1" fill="hold">
                                          <p:stCondLst>
                                            <p:cond delay="0"/>
                                          </p:stCondLst>
                                        </p:cTn>
                                        <p:tgtEl>
                                          <p:spTgt spid="10"/>
                                        </p:tgtEl>
                                        <p:attrNameLst>
                                          <p:attrName>style.visibility</p:attrName>
                                        </p:attrNameLst>
                                      </p:cBhvr>
                                      <p:to>
                                        <p:strVal val="hidden"/>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tgtEl>
                                        <p:attrNameLst>
                                          <p:attrName>style.visibility</p:attrName>
                                        </p:attrNameLst>
                                      </p:cBhvr>
                                      <p:to>
                                        <p:strVal val="visible"/>
                                      </p:to>
                                    </p:set>
                                    <p:animEffect transition="in" filter="wipe(left)">
                                      <p:cBhvr>
                                        <p:cTn id="48" dur="500"/>
                                        <p:tgtEl>
                                          <p:spTgt spid="11"/>
                                        </p:tgtEl>
                                      </p:cBhvr>
                                    </p:animEffect>
                                  </p:childTnLst>
                                </p:cTn>
                              </p:par>
                            </p:childTnLst>
                          </p:cTn>
                        </p:par>
                      </p:childTnLst>
                    </p:cTn>
                  </p:par>
                  <p:par>
                    <p:cTn id="49" fill="hold">
                      <p:stCondLst>
                        <p:cond delay="indefinite"/>
                      </p:stCondLst>
                      <p:childTnLst>
                        <p:par>
                          <p:cTn id="50" fill="hold">
                            <p:stCondLst>
                              <p:cond delay="0"/>
                            </p:stCondLst>
                            <p:childTnLst>
                              <p:par>
                                <p:cTn id="51" presetID="1" presetClass="exit" presetSubtype="0" fill="hold" grpId="1" nodeType="clickEffect">
                                  <p:stCondLst>
                                    <p:cond delay="0"/>
                                  </p:stCondLst>
                                  <p:childTnLst>
                                    <p:set>
                                      <p:cBhvr>
                                        <p:cTn id="52" dur="1" fill="hold">
                                          <p:stCondLst>
                                            <p:cond delay="0"/>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7" grpId="0" animBg="1"/>
      <p:bldP spid="7" grpId="1" animBg="1"/>
      <p:bldP spid="8" grpId="0" animBg="1"/>
      <p:bldP spid="8" grpId="1" animBg="1"/>
      <p:bldP spid="9" grpId="0" animBg="1"/>
      <p:bldP spid="9" grpId="1" animBg="1"/>
      <p:bldP spid="10" grpId="0" animBg="1"/>
      <p:bldP spid="10" grpId="1" animBg="1"/>
      <p:bldP spid="11" grpId="0" animBg="1"/>
      <p:bldP spid="1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n-US" sz="5400" b="1" dirty="0" smtClean="0">
                <a:effectLst>
                  <a:outerShdw blurRad="38100" dist="38100" dir="2700000" algn="tl">
                    <a:srgbClr val="000000">
                      <a:alpha val="43137"/>
                    </a:srgbClr>
                  </a:outerShdw>
                </a:effectLst>
              </a:rPr>
              <a:t>Lesson Standards </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371600"/>
            <a:ext cx="8610600" cy="5486400"/>
          </a:xfrm>
        </p:spPr>
        <p:txBody>
          <a:bodyPr>
            <a:normAutofit fontScale="92500"/>
          </a:bodyPr>
          <a:lstStyle/>
          <a:p>
            <a:pPr>
              <a:buNone/>
            </a:pPr>
            <a:r>
              <a:rPr lang="en-US" b="1" dirty="0" smtClean="0"/>
              <a:t>20.</a:t>
            </a:r>
            <a:r>
              <a:rPr lang="en-US" dirty="0" smtClean="0"/>
              <a:t> Know and apply grade level phonics and word analysis skills in decoding words. </a:t>
            </a:r>
          </a:p>
          <a:p>
            <a:pPr>
              <a:buNone/>
            </a:pPr>
            <a:r>
              <a:rPr lang="en-US" dirty="0" smtClean="0"/>
              <a:t>	</a:t>
            </a:r>
            <a:r>
              <a:rPr lang="en-US" b="1" dirty="0" smtClean="0"/>
              <a:t>b.</a:t>
            </a:r>
            <a:r>
              <a:rPr lang="en-US" dirty="0" smtClean="0"/>
              <a:t>  Know spelling-sound correspondences for additional common vowel teams. </a:t>
            </a:r>
            <a:r>
              <a:rPr lang="en-US" b="1" dirty="0" smtClean="0"/>
              <a:t>RF.2.3b</a:t>
            </a:r>
            <a:endParaRPr lang="en-US" dirty="0" smtClean="0"/>
          </a:p>
          <a:p>
            <a:pPr>
              <a:buNone/>
            </a:pPr>
            <a:r>
              <a:rPr lang="en-US" b="1" dirty="0" smtClean="0"/>
              <a:t>21. </a:t>
            </a:r>
            <a:r>
              <a:rPr lang="en-US" dirty="0" smtClean="0"/>
              <a:t>Read with sufficient accuracy and fluency to support comprehension.</a:t>
            </a:r>
          </a:p>
          <a:p>
            <a:pPr>
              <a:buNone/>
            </a:pPr>
            <a:r>
              <a:rPr lang="en-US" b="1" dirty="0" smtClean="0"/>
              <a:t>	b. </a:t>
            </a:r>
            <a:r>
              <a:rPr lang="en-US" dirty="0" smtClean="0"/>
              <a:t>Read on-level text orally with </a:t>
            </a:r>
            <a:r>
              <a:rPr lang="en-US" b="1" dirty="0" smtClean="0"/>
              <a:t>accuracy</a:t>
            </a:r>
            <a:r>
              <a:rPr lang="en-US" dirty="0" smtClean="0"/>
              <a:t>, appropriate rate, and expression on successive readings. </a:t>
            </a:r>
          </a:p>
          <a:p>
            <a:pPr>
              <a:buNone/>
            </a:pPr>
            <a:r>
              <a:rPr lang="en-US" dirty="0" smtClean="0"/>
              <a:t>	</a:t>
            </a:r>
            <a:r>
              <a:rPr lang="en-US" b="1" dirty="0" smtClean="0"/>
              <a:t>c. </a:t>
            </a:r>
            <a:r>
              <a:rPr lang="en-US" dirty="0" smtClean="0"/>
              <a:t>Use context to confirm or self-correct word recognition and understanding, rereading as necessary.  </a:t>
            </a:r>
            <a:r>
              <a:rPr lang="en-US" b="1" dirty="0" smtClean="0"/>
              <a:t>RF.2.4</a:t>
            </a:r>
            <a:endParaRPr lang="en-US" dirty="0" smtClean="0"/>
          </a:p>
          <a:p>
            <a:pPr>
              <a:buNone/>
            </a:pPr>
            <a:r>
              <a:rPr lang="en-US" b="1" dirty="0" smtClean="0"/>
              <a:t>36. </a:t>
            </a:r>
            <a:r>
              <a:rPr lang="en-US" dirty="0" smtClean="0"/>
              <a:t>Demonstrate command of the conventions of Standard English capitalization, punctuation, and spelling when writing. </a:t>
            </a:r>
            <a:r>
              <a:rPr lang="en-US" b="1" dirty="0" smtClean="0"/>
              <a:t>L.2.2</a:t>
            </a:r>
            <a:endParaRPr lang="en-US" dirty="0" smtClean="0"/>
          </a:p>
          <a:p>
            <a:pPr>
              <a:buNone/>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dissolve">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dissolve">
                                      <p:cBhvr>
                                        <p:cTn id="16" dur="500"/>
                                        <p:tgtEl>
                                          <p:spTgt spid="3">
                                            <p:txEl>
                                              <p:pRg st="2" end="2"/>
                                            </p:txEl>
                                          </p:spTgt>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dissolve">
                                      <p:cBhvr>
                                        <p:cTn id="20" dur="500"/>
                                        <p:tgtEl>
                                          <p:spTgt spid="3">
                                            <p:txEl>
                                              <p:pRg st="3" end="3"/>
                                            </p:txEl>
                                          </p:spTgt>
                                        </p:tgtEl>
                                      </p:cBhvr>
                                    </p:animEffect>
                                  </p:childTnLst>
                                </p:cTn>
                              </p:par>
                            </p:childTnLst>
                          </p:cTn>
                        </p:par>
                        <p:par>
                          <p:cTn id="21" fill="hold">
                            <p:stCondLst>
                              <p:cond delay="1000"/>
                            </p:stCondLst>
                            <p:childTnLst>
                              <p:par>
                                <p:cTn id="22" presetID="9" presetClass="entr" presetSubtype="0" fill="hold" nodeType="afterEffect">
                                  <p:stCondLst>
                                    <p:cond delay="0"/>
                                  </p:stCondLst>
                                  <p:childTnLst>
                                    <p:set>
                                      <p:cBhvr>
                                        <p:cTn id="23" dur="1" fill="hold">
                                          <p:stCondLst>
                                            <p:cond delay="0"/>
                                          </p:stCondLst>
                                        </p:cTn>
                                        <p:tgtEl>
                                          <p:spTgt spid="3">
                                            <p:txEl>
                                              <p:pRg st="4" end="4"/>
                                            </p:txEl>
                                          </p:spTgt>
                                        </p:tgtEl>
                                        <p:attrNameLst>
                                          <p:attrName>style.visibility</p:attrName>
                                        </p:attrNameLst>
                                      </p:cBhvr>
                                      <p:to>
                                        <p:strVal val="visible"/>
                                      </p:to>
                                    </p:set>
                                    <p:animEffect transition="in" filter="dissolve">
                                      <p:cBhvr>
                                        <p:cTn id="24" dur="500"/>
                                        <p:tgtEl>
                                          <p:spTgt spid="3">
                                            <p:txEl>
                                              <p:pRg st="4" end="4"/>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9" presetClass="entr" presetSubtype="0" fill="hold"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animEffect transition="in" filter="dissolve">
                                      <p:cBhvr>
                                        <p:cTn id="29"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BREAK</a:t>
            </a:r>
            <a:endParaRPr lang="en-US" dirty="0"/>
          </a:p>
        </p:txBody>
      </p:sp>
      <p:sp>
        <p:nvSpPr>
          <p:cNvPr id="3" name="Content Placeholder 2"/>
          <p:cNvSpPr>
            <a:spLocks noGrp="1"/>
          </p:cNvSpPr>
          <p:nvPr>
            <p:ph idx="1"/>
          </p:nvPr>
        </p:nvSpPr>
        <p:spPr/>
        <p:txBody>
          <a:bodyPr/>
          <a:lstStyle/>
          <a:p>
            <a:r>
              <a:rPr lang="en-US" dirty="0" smtClean="0"/>
              <a:t>Up Next:</a:t>
            </a:r>
          </a:p>
          <a:p>
            <a:pPr lvl="1"/>
            <a:r>
              <a:rPr lang="en-US" dirty="0" smtClean="0"/>
              <a:t>Review of Text Complexity and 3 Key Shifts</a:t>
            </a:r>
            <a:endParaRPr lang="en-US" dirty="0"/>
          </a:p>
        </p:txBody>
      </p:sp>
    </p:spTree>
    <p:extLst>
      <p:ext uri="{BB962C8B-B14F-4D97-AF65-F5344CB8AC3E}">
        <p14:creationId xmlns:p14="http://schemas.microsoft.com/office/powerpoint/2010/main" xmlns="" val="19510993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447800"/>
            <a:ext cx="8763000" cy="5410200"/>
          </a:xfrm>
        </p:spPr>
        <p:txBody>
          <a:bodyPr>
            <a:noAutofit/>
          </a:bodyPr>
          <a:lstStyle/>
          <a:p>
            <a:pPr lvl="0"/>
            <a:r>
              <a:rPr lang="en-US" sz="3000" dirty="0" smtClean="0"/>
              <a:t>Go to Handout </a:t>
            </a:r>
            <a:r>
              <a:rPr lang="en-US" sz="3000" dirty="0"/>
              <a:t>5</a:t>
            </a:r>
            <a:r>
              <a:rPr lang="en-US" sz="3000" dirty="0" smtClean="0"/>
              <a:t> from Appendix A.</a:t>
            </a:r>
          </a:p>
          <a:p>
            <a:pPr lvl="0"/>
            <a:r>
              <a:rPr lang="en-US" sz="3000" dirty="0" smtClean="0"/>
              <a:t>Find the starred paragraphs.</a:t>
            </a:r>
          </a:p>
          <a:p>
            <a:pPr lvl="0"/>
            <a:r>
              <a:rPr lang="en-US" sz="3000" b="1" dirty="0" smtClean="0"/>
              <a:t>Read </a:t>
            </a:r>
            <a:r>
              <a:rPr lang="en-US" sz="3000" dirty="0" smtClean="0"/>
              <a:t>these three paragraphs to investigate and </a:t>
            </a:r>
            <a:r>
              <a:rPr lang="en-US" sz="3000" b="1" dirty="0" smtClean="0"/>
              <a:t>note</a:t>
            </a:r>
            <a:r>
              <a:rPr lang="en-US" sz="3000" dirty="0" smtClean="0"/>
              <a:t> the importance of informational text in the standards.</a:t>
            </a:r>
          </a:p>
          <a:p>
            <a:pPr lvl="0"/>
            <a:r>
              <a:rPr lang="en-US" sz="3000" b="1" dirty="0" smtClean="0"/>
              <a:t>Write</a:t>
            </a:r>
            <a:r>
              <a:rPr lang="en-US" sz="3000" dirty="0" smtClean="0"/>
              <a:t> your “</a:t>
            </a:r>
            <a:r>
              <a:rPr lang="en-US" sz="3000" dirty="0" err="1" smtClean="0"/>
              <a:t>aha’s</a:t>
            </a:r>
            <a:r>
              <a:rPr lang="en-US" sz="3000" dirty="0" smtClean="0"/>
              <a:t> and questions” on Handout #6.</a:t>
            </a:r>
          </a:p>
          <a:p>
            <a:pPr lvl="0"/>
            <a:r>
              <a:rPr lang="en-US" sz="3000" b="1" dirty="0" smtClean="0"/>
              <a:t>Think</a:t>
            </a:r>
            <a:r>
              <a:rPr lang="en-US" sz="3000" dirty="0" smtClean="0"/>
              <a:t> about and </a:t>
            </a:r>
            <a:r>
              <a:rPr lang="en-US" sz="3000" b="1" dirty="0" smtClean="0"/>
              <a:t>discuss</a:t>
            </a:r>
            <a:r>
              <a:rPr lang="en-US" sz="3000" dirty="0" smtClean="0"/>
              <a:t> examples you could use throughout the day,  across the curriculum.  </a:t>
            </a:r>
          </a:p>
          <a:p>
            <a:pPr lvl="0"/>
            <a:r>
              <a:rPr lang="en-US" sz="3000" b="1" dirty="0" smtClean="0"/>
              <a:t>Jot </a:t>
            </a:r>
            <a:r>
              <a:rPr lang="en-US" sz="3000" dirty="0" smtClean="0"/>
              <a:t>examples on the chart.</a:t>
            </a:r>
          </a:p>
        </p:txBody>
      </p:sp>
      <p:sp>
        <p:nvSpPr>
          <p:cNvPr id="4" name="Title 1"/>
          <p:cNvSpPr txBox="1">
            <a:spLocks/>
          </p:cNvSpPr>
          <p:nvPr/>
        </p:nvSpPr>
        <p:spPr>
          <a:xfrm>
            <a:off x="457200" y="457200"/>
            <a:ext cx="8686800" cy="1066800"/>
          </a:xfrm>
          <a:prstGeom prst="rect">
            <a:avLst/>
          </a:prstGeom>
        </p:spPr>
        <p:txBody>
          <a:bodyPr vert="horz" anchor="ctr">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5000" b="1" i="0" u="none" strike="noStrike" kern="1200" cap="none" spc="0" normalizeH="0" baseline="0" noProof="0" smtClean="0">
                <a:ln>
                  <a:noFill/>
                </a:ln>
                <a:solidFill>
                  <a:schemeClr val="tx2"/>
                </a:solidFill>
                <a:effectLst>
                  <a:outerShdw blurRad="38100" dist="38100" dir="2700000" algn="tl">
                    <a:srgbClr val="000000">
                      <a:alpha val="43137"/>
                    </a:srgbClr>
                  </a:outerShdw>
                </a:effectLst>
                <a:uLnTx/>
                <a:uFillTx/>
                <a:latin typeface="+mj-lt"/>
                <a:ea typeface="+mj-ea"/>
                <a:cs typeface="+mj-cs"/>
              </a:rPr>
              <a:t>Why Informational Text?</a:t>
            </a:r>
            <a:endParaRPr kumimoji="0" lang="en-US" sz="5000" b="1" i="0" u="none" strike="noStrike" kern="1200" cap="none" spc="0" normalizeH="0" baseline="0" noProof="0" dirty="0">
              <a:ln>
                <a:noFill/>
              </a:ln>
              <a:solidFill>
                <a:schemeClr val="tx2"/>
              </a:solidFill>
              <a:effectLst>
                <a:outerShdw blurRad="38100" dist="38100" dir="2700000" algn="tl">
                  <a:srgbClr val="000000">
                    <a:alpha val="43137"/>
                  </a:srgbClr>
                </a:outerShdw>
              </a:effectLst>
              <a:uLnTx/>
              <a:uFillTx/>
              <a:latin typeface="+mj-lt"/>
              <a:ea typeface="+mj-ea"/>
              <a:cs typeface="+mj-cs"/>
            </a:endParaRPr>
          </a:p>
        </p:txBody>
      </p:sp>
    </p:spTree>
    <p:extLst>
      <p:ext uri="{BB962C8B-B14F-4D97-AF65-F5344CB8AC3E}">
        <p14:creationId xmlns:p14="http://schemas.microsoft.com/office/powerpoint/2010/main" xmlns="" val="170640022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We Need Common Core</a:t>
            </a:r>
            <a:endParaRPr lang="en-US" dirty="0"/>
          </a:p>
        </p:txBody>
      </p:sp>
      <p:sp>
        <p:nvSpPr>
          <p:cNvPr id="3" name="Content Placeholder 2"/>
          <p:cNvSpPr>
            <a:spLocks noGrp="1"/>
          </p:cNvSpPr>
          <p:nvPr>
            <p:ph idx="1"/>
          </p:nvPr>
        </p:nvSpPr>
        <p:spPr/>
        <p:txBody>
          <a:bodyPr/>
          <a:lstStyle/>
          <a:p>
            <a:r>
              <a:rPr lang="en-US" dirty="0">
                <a:hlinkClick r:id="rId3"/>
              </a:rPr>
              <a:t>http://</a:t>
            </a:r>
            <a:r>
              <a:rPr lang="en-US" dirty="0" smtClean="0">
                <a:hlinkClick r:id="rId3"/>
              </a:rPr>
              <a:t>www.youtube.com/watch?v=yll0fJrUAWE</a:t>
            </a:r>
            <a:endParaRPr lang="en-US" dirty="0" smtClean="0"/>
          </a:p>
          <a:p>
            <a:pPr marL="109728" indent="0">
              <a:buNone/>
            </a:pPr>
            <a:endParaRPr lang="en-US" dirty="0"/>
          </a:p>
        </p:txBody>
      </p:sp>
    </p:spTree>
    <p:extLst>
      <p:ext uri="{BB962C8B-B14F-4D97-AF65-F5344CB8AC3E}">
        <p14:creationId xmlns:p14="http://schemas.microsoft.com/office/powerpoint/2010/main" xmlns="" val="62748005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hape 90"/>
          <p:cNvSpPr>
            <a:spLocks noGrp="1"/>
          </p:cNvSpPr>
          <p:nvPr>
            <p:ph type="title"/>
          </p:nvPr>
        </p:nvSpPr>
        <p:spPr>
          <a:xfrm>
            <a:off x="0" y="762000"/>
            <a:ext cx="9144000" cy="707846"/>
          </a:xfrm>
        </p:spPr>
        <p:txBody>
          <a:bodyPr wrap="square" lIns="91425" tIns="45700" rIns="91425" bIns="45700">
            <a:spAutoFit/>
          </a:bodyPr>
          <a:lstStyle/>
          <a:p>
            <a:pPr algn="ctr" eaLnBrk="1" hangingPunct="1">
              <a:buClr>
                <a:srgbClr val="000000"/>
              </a:buClr>
              <a:buSzPct val="25000"/>
            </a:pPr>
            <a:r>
              <a:rPr lang="en-US" b="1" dirty="0" smtClean="0">
                <a:effectLst>
                  <a:outerShdw blurRad="38100" dist="38100" dir="2700000" algn="tl">
                    <a:srgbClr val="000000">
                      <a:alpha val="43137"/>
                    </a:srgbClr>
                  </a:outerShdw>
                </a:effectLst>
                <a:sym typeface="Arial" charset="0"/>
              </a:rPr>
              <a:t>Three Key Shifts in ELA/Literacy</a:t>
            </a:r>
          </a:p>
        </p:txBody>
      </p:sp>
      <p:sp>
        <p:nvSpPr>
          <p:cNvPr id="91" name="Shape 91"/>
          <p:cNvSpPr txBox="1">
            <a:spLocks noGrp="1"/>
          </p:cNvSpPr>
          <p:nvPr>
            <p:ph idx="1"/>
          </p:nvPr>
        </p:nvSpPr>
        <p:spPr>
          <a:xfrm>
            <a:off x="228600" y="1447800"/>
            <a:ext cx="8458200" cy="4441112"/>
          </a:xfrm>
        </p:spPr>
        <p:txBody>
          <a:bodyPr wrap="square" lIns="91425" tIns="45700" rIns="91425" bIns="45700" rtlCol="0">
            <a:spAutoFit/>
          </a:bodyPr>
          <a:lstStyle/>
          <a:p>
            <a:pPr marL="450850" indent="-495300" eaLnBrk="1" fontAlgn="auto" hangingPunct="1">
              <a:lnSpc>
                <a:spcPct val="114000"/>
              </a:lnSpc>
              <a:spcBef>
                <a:spcPts val="1200"/>
              </a:spcBef>
              <a:spcAft>
                <a:spcPts val="0"/>
              </a:spcAft>
              <a:buClr>
                <a:schemeClr val="dk1"/>
              </a:buClr>
              <a:buSzPct val="118518"/>
              <a:buFont typeface="Arial"/>
              <a:buAutoNum type="arabicPeriod"/>
              <a:tabLst>
                <a:tab pos="465138" algn="l"/>
                <a:tab pos="623888" algn="l"/>
                <a:tab pos="682625" algn="l"/>
              </a:tabLst>
              <a:defRPr/>
            </a:pPr>
            <a:r>
              <a:rPr lang="en-US" sz="3200" dirty="0" smtClean="0">
                <a:latin typeface="+mj-lt"/>
                <a:ea typeface="Arial"/>
                <a:cs typeface="Arial"/>
                <a:sym typeface="Arial"/>
              </a:rPr>
              <a:t> </a:t>
            </a:r>
            <a:r>
              <a:rPr lang="x-none" sz="3200" b="1" smtClean="0">
                <a:ea typeface="Arial"/>
                <a:cs typeface="Arial"/>
                <a:sym typeface="Arial"/>
              </a:rPr>
              <a:t>Building </a:t>
            </a:r>
            <a:r>
              <a:rPr lang="x-none" sz="3200" b="1">
                <a:ea typeface="Arial"/>
                <a:cs typeface="Arial"/>
                <a:sym typeface="Arial"/>
              </a:rPr>
              <a:t>knowledge </a:t>
            </a:r>
            <a:r>
              <a:rPr lang="x-none" sz="3200">
                <a:ea typeface="Arial"/>
                <a:cs typeface="Arial"/>
                <a:sym typeface="Arial"/>
              </a:rPr>
              <a:t>through </a:t>
            </a:r>
            <a:r>
              <a:rPr lang="x-none" sz="3200" b="1" smtClean="0">
                <a:ea typeface="Arial"/>
                <a:cs typeface="Arial"/>
                <a:sym typeface="Arial"/>
              </a:rPr>
              <a:t>content-rich</a:t>
            </a:r>
            <a:r>
              <a:rPr lang="en-US" sz="3200" b="1" dirty="0" smtClean="0">
                <a:ea typeface="Arial"/>
                <a:cs typeface="Arial"/>
                <a:sym typeface="Arial"/>
              </a:rPr>
              <a:t>   </a:t>
            </a:r>
          </a:p>
          <a:p>
            <a:pPr marL="450850" indent="-495300" eaLnBrk="1" fontAlgn="auto" hangingPunct="1">
              <a:lnSpc>
                <a:spcPct val="114000"/>
              </a:lnSpc>
              <a:spcBef>
                <a:spcPts val="1200"/>
              </a:spcBef>
              <a:spcAft>
                <a:spcPts val="0"/>
              </a:spcAft>
              <a:buClr>
                <a:schemeClr val="dk1"/>
              </a:buClr>
              <a:buSzPct val="118518"/>
              <a:buNone/>
              <a:tabLst>
                <a:tab pos="465138" algn="l"/>
                <a:tab pos="623888" algn="l"/>
                <a:tab pos="682625" algn="l"/>
              </a:tabLst>
              <a:defRPr/>
            </a:pPr>
            <a:r>
              <a:rPr lang="en-US" sz="3200" b="1" dirty="0" smtClean="0">
                <a:ea typeface="Arial"/>
                <a:cs typeface="Arial"/>
                <a:sym typeface="Arial"/>
              </a:rPr>
              <a:t>	  </a:t>
            </a:r>
            <a:r>
              <a:rPr lang="x-none" sz="3200" b="1" smtClean="0">
                <a:ea typeface="Arial"/>
                <a:cs typeface="Arial"/>
                <a:sym typeface="Arial"/>
              </a:rPr>
              <a:t>nonfiction</a:t>
            </a:r>
            <a:r>
              <a:rPr lang="en-US" sz="3200" b="1" dirty="0" smtClean="0">
                <a:ea typeface="Arial"/>
                <a:cs typeface="Arial"/>
                <a:sym typeface="Arial"/>
              </a:rPr>
              <a:t> and informational texts.</a:t>
            </a:r>
            <a:r>
              <a:rPr lang="x-none" sz="3200" b="1" smtClean="0">
                <a:ea typeface="Arial"/>
                <a:cs typeface="Arial"/>
                <a:sym typeface="Arial"/>
              </a:rPr>
              <a:t> </a:t>
            </a:r>
            <a:endParaRPr lang="x-none" sz="3200" b="1">
              <a:ea typeface="Arial"/>
              <a:cs typeface="Arial"/>
              <a:sym typeface="Arial"/>
            </a:endParaRPr>
          </a:p>
          <a:p>
            <a:pPr marL="596646" indent="-520446" eaLnBrk="1" fontAlgn="auto" hangingPunct="1">
              <a:lnSpc>
                <a:spcPct val="114000"/>
              </a:lnSpc>
              <a:spcBef>
                <a:spcPts val="1200"/>
              </a:spcBef>
              <a:spcAft>
                <a:spcPts val="0"/>
              </a:spcAft>
              <a:buClr>
                <a:schemeClr val="dk1"/>
              </a:buClr>
              <a:buSzPct val="118518"/>
              <a:buNone/>
              <a:defRPr/>
            </a:pPr>
            <a:r>
              <a:rPr lang="en-US" sz="3200" dirty="0" smtClean="0">
                <a:ea typeface="Arial"/>
                <a:cs typeface="Arial"/>
                <a:sym typeface="Arial"/>
              </a:rPr>
              <a:t>2.  </a:t>
            </a:r>
            <a:r>
              <a:rPr lang="x-none" sz="3200" smtClean="0">
                <a:ea typeface="Arial"/>
                <a:cs typeface="Arial"/>
                <a:sym typeface="Arial"/>
              </a:rPr>
              <a:t>Reading</a:t>
            </a:r>
            <a:r>
              <a:rPr lang="en-US" sz="3200" dirty="0" smtClean="0">
                <a:ea typeface="Arial"/>
                <a:cs typeface="Arial"/>
                <a:sym typeface="Arial"/>
              </a:rPr>
              <a:t>, </a:t>
            </a:r>
            <a:r>
              <a:rPr lang="x-none" sz="3200" smtClean="0">
                <a:ea typeface="Arial"/>
                <a:cs typeface="Arial"/>
                <a:sym typeface="Arial"/>
              </a:rPr>
              <a:t>writing </a:t>
            </a:r>
            <a:r>
              <a:rPr lang="en-US" sz="3200" dirty="0" smtClean="0">
                <a:ea typeface="Arial"/>
                <a:cs typeface="Arial"/>
                <a:sym typeface="Arial"/>
              </a:rPr>
              <a:t>and speaking </a:t>
            </a:r>
            <a:r>
              <a:rPr lang="x-none" sz="3200" smtClean="0">
                <a:ea typeface="Arial"/>
                <a:cs typeface="Arial"/>
                <a:sym typeface="Arial"/>
              </a:rPr>
              <a:t>grounded </a:t>
            </a:r>
            <a:r>
              <a:rPr lang="x-none" sz="3200">
                <a:ea typeface="Arial"/>
                <a:cs typeface="Arial"/>
                <a:sym typeface="Arial"/>
              </a:rPr>
              <a:t>in </a:t>
            </a:r>
            <a:r>
              <a:rPr lang="x-none" sz="3200" b="1">
                <a:ea typeface="Arial"/>
                <a:cs typeface="Arial"/>
                <a:sym typeface="Arial"/>
              </a:rPr>
              <a:t>evidence from text</a:t>
            </a:r>
            <a:r>
              <a:rPr lang="x-none" sz="3200">
                <a:ea typeface="Arial"/>
                <a:cs typeface="Arial"/>
                <a:sym typeface="Arial"/>
              </a:rPr>
              <a:t>, both literary and informational</a:t>
            </a:r>
          </a:p>
          <a:p>
            <a:pPr marL="596646" indent="-520446" eaLnBrk="1" fontAlgn="auto" hangingPunct="1">
              <a:lnSpc>
                <a:spcPct val="114000"/>
              </a:lnSpc>
              <a:spcBef>
                <a:spcPts val="1200"/>
              </a:spcBef>
              <a:spcAft>
                <a:spcPts val="0"/>
              </a:spcAft>
              <a:buClr>
                <a:schemeClr val="dk1"/>
              </a:buClr>
              <a:buSzPct val="118518"/>
              <a:buNone/>
              <a:defRPr/>
            </a:pPr>
            <a:r>
              <a:rPr lang="en-US" sz="3200" dirty="0" smtClean="0">
                <a:ea typeface="Arial"/>
                <a:cs typeface="Arial"/>
                <a:sym typeface="Arial"/>
              </a:rPr>
              <a:t>3.   </a:t>
            </a:r>
            <a:r>
              <a:rPr lang="x-none" sz="3200" smtClean="0">
                <a:ea typeface="Arial"/>
                <a:cs typeface="Arial"/>
                <a:sym typeface="Arial"/>
              </a:rPr>
              <a:t>Regular </a:t>
            </a:r>
            <a:r>
              <a:rPr lang="x-none" sz="3200">
                <a:ea typeface="Arial"/>
                <a:cs typeface="Arial"/>
                <a:sym typeface="Arial"/>
              </a:rPr>
              <a:t>practice with </a:t>
            </a:r>
            <a:r>
              <a:rPr lang="x-none" sz="3200" b="1">
                <a:ea typeface="Arial"/>
                <a:cs typeface="Arial"/>
                <a:sym typeface="Arial"/>
              </a:rPr>
              <a:t>complex text </a:t>
            </a:r>
            <a:r>
              <a:rPr lang="x-none" sz="3200">
                <a:ea typeface="Arial"/>
                <a:cs typeface="Arial"/>
                <a:sym typeface="Arial"/>
              </a:rPr>
              <a:t>and its </a:t>
            </a:r>
            <a:r>
              <a:rPr lang="x-none" sz="3200" b="1">
                <a:ea typeface="Arial"/>
                <a:cs typeface="Arial"/>
                <a:sym typeface="Arial"/>
              </a:rPr>
              <a:t>academic language</a:t>
            </a:r>
          </a:p>
        </p:txBody>
      </p:sp>
      <p:pic>
        <p:nvPicPr>
          <p:cNvPr id="26626" name="Picture 2" descr="https://encrypted-tbn3.gstatic.com/images?q=tbn:ANd9GcR0-eYEGS4n5wyYppw3vmpJpa5X-VRgWr6orpvody88BtJJiSRFGA"/>
          <p:cNvPicPr>
            <a:picLocks noChangeAspect="1" noChangeArrowheads="1"/>
          </p:cNvPicPr>
          <p:nvPr/>
        </p:nvPicPr>
        <p:blipFill>
          <a:blip r:embed="rId3" cstate="print"/>
          <a:srcRect l="7078" t="3388" r="3872" b="17566"/>
          <a:stretch>
            <a:fillRect/>
          </a:stretch>
        </p:blipFill>
        <p:spPr bwMode="auto">
          <a:xfrm>
            <a:off x="4724401" y="5181600"/>
            <a:ext cx="4190999" cy="1676400"/>
          </a:xfrm>
          <a:prstGeom prst="rect">
            <a:avLst/>
          </a:prstGeom>
          <a:noFill/>
        </p:spPr>
      </p:pic>
    </p:spTree>
    <p:extLst>
      <p:ext uri="{BB962C8B-B14F-4D97-AF65-F5344CB8AC3E}">
        <p14:creationId xmlns:p14="http://schemas.microsoft.com/office/powerpoint/2010/main" xmlns="" val="3784483068"/>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1">
                                            <p:txEl>
                                              <p:pRg st="0" end="0"/>
                                            </p:txEl>
                                          </p:spTgt>
                                        </p:tgtEl>
                                        <p:attrNameLst>
                                          <p:attrName>style.visibility</p:attrName>
                                        </p:attrNameLst>
                                      </p:cBhvr>
                                      <p:to>
                                        <p:strVal val="visible"/>
                                      </p:to>
                                    </p:set>
                                    <p:animEffect transition="in" filter="wipe(left)">
                                      <p:cBhvr>
                                        <p:cTn id="7" dur="1000"/>
                                        <p:tgtEl>
                                          <p:spTgt spid="91">
                                            <p:txEl>
                                              <p:pRg st="0" end="0"/>
                                            </p:txEl>
                                          </p:spTgt>
                                        </p:tgtEl>
                                      </p:cBhvr>
                                    </p:animEffect>
                                  </p:childTnLst>
                                </p:cTn>
                              </p:par>
                              <p:par>
                                <p:cTn id="8" presetID="22" presetClass="entr" presetSubtype="8" fill="hold" nodeType="withEffect">
                                  <p:stCondLst>
                                    <p:cond delay="0"/>
                                  </p:stCondLst>
                                  <p:childTnLst>
                                    <p:set>
                                      <p:cBhvr>
                                        <p:cTn id="9" dur="1" fill="hold">
                                          <p:stCondLst>
                                            <p:cond delay="0"/>
                                          </p:stCondLst>
                                        </p:cTn>
                                        <p:tgtEl>
                                          <p:spTgt spid="91">
                                            <p:txEl>
                                              <p:pRg st="1" end="1"/>
                                            </p:txEl>
                                          </p:spTgt>
                                        </p:tgtEl>
                                        <p:attrNameLst>
                                          <p:attrName>style.visibility</p:attrName>
                                        </p:attrNameLst>
                                      </p:cBhvr>
                                      <p:to>
                                        <p:strVal val="visible"/>
                                      </p:to>
                                    </p:set>
                                    <p:animEffect transition="in" filter="wipe(left)">
                                      <p:cBhvr>
                                        <p:cTn id="10" dur="1000"/>
                                        <p:tgtEl>
                                          <p:spTgt spid="91">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91">
                                            <p:txEl>
                                              <p:pRg st="2" end="2"/>
                                            </p:txEl>
                                          </p:spTgt>
                                        </p:tgtEl>
                                        <p:attrNameLst>
                                          <p:attrName>style.visibility</p:attrName>
                                        </p:attrNameLst>
                                      </p:cBhvr>
                                      <p:to>
                                        <p:strVal val="visible"/>
                                      </p:to>
                                    </p:set>
                                    <p:animEffect transition="in" filter="wipe(left)">
                                      <p:cBhvr>
                                        <p:cTn id="15" dur="1000"/>
                                        <p:tgtEl>
                                          <p:spTgt spid="91">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nodeType="clickEffect">
                                  <p:stCondLst>
                                    <p:cond delay="0"/>
                                  </p:stCondLst>
                                  <p:childTnLst>
                                    <p:set>
                                      <p:cBhvr>
                                        <p:cTn id="19" dur="1" fill="hold">
                                          <p:stCondLst>
                                            <p:cond delay="0"/>
                                          </p:stCondLst>
                                        </p:cTn>
                                        <p:tgtEl>
                                          <p:spTgt spid="91">
                                            <p:txEl>
                                              <p:pRg st="3" end="3"/>
                                            </p:txEl>
                                          </p:spTgt>
                                        </p:tgtEl>
                                        <p:attrNameLst>
                                          <p:attrName>style.visibility</p:attrName>
                                        </p:attrNameLst>
                                      </p:cBhvr>
                                      <p:to>
                                        <p:strVal val="visible"/>
                                      </p:to>
                                    </p:set>
                                    <p:animEffect transition="in" filter="wipe(left)">
                                      <p:cBhvr>
                                        <p:cTn id="20" dur="1000"/>
                                        <p:tgtEl>
                                          <p:spTgt spid="9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0" y="827841"/>
            <a:ext cx="9144000" cy="1038701"/>
          </a:xfrm>
          <a:prstGeom prst="ellipse">
            <a:avLst/>
          </a:prstGeom>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spAutoFit/>
          </a:bodyPr>
          <a:lstStyle/>
          <a:p>
            <a:pPr algn="ctr"/>
            <a:r>
              <a:rPr lang="en-US" sz="4800" b="1" dirty="0" smtClean="0">
                <a:solidFill>
                  <a:schemeClr val="tx1">
                    <a:lumMod val="75000"/>
                    <a:lumOff val="25000"/>
                  </a:schemeClr>
                </a:solidFill>
                <a:effectLst>
                  <a:outerShdw blurRad="38100" dist="38100" dir="2700000" algn="tl">
                    <a:srgbClr val="000000">
                      <a:alpha val="43137"/>
                    </a:srgbClr>
                  </a:outerShdw>
                </a:effectLst>
                <a:latin typeface="+mj-lt"/>
              </a:rPr>
              <a:t>Informational Text </a:t>
            </a:r>
            <a:endParaRPr lang="en-US" sz="4800" dirty="0">
              <a:solidFill>
                <a:schemeClr val="tx1">
                  <a:lumMod val="75000"/>
                  <a:lumOff val="25000"/>
                </a:schemeClr>
              </a:solidFill>
              <a:latin typeface="+mj-lt"/>
            </a:endParaRPr>
          </a:p>
        </p:txBody>
      </p:sp>
      <p:sp>
        <p:nvSpPr>
          <p:cNvPr id="6" name="Hexagon 5"/>
          <p:cNvSpPr/>
          <p:nvPr/>
        </p:nvSpPr>
        <p:spPr>
          <a:xfrm>
            <a:off x="3276600" y="2362200"/>
            <a:ext cx="2590800" cy="533400"/>
          </a:xfrm>
          <a:prstGeom prst="hexagon">
            <a:avLst>
              <a:gd name="adj" fmla="val 41192"/>
              <a:gd name="vf" fmla="val 115470"/>
            </a:avLst>
          </a:prstGeom>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2600" b="1" dirty="0" smtClean="0">
                <a:solidFill>
                  <a:schemeClr val="tx1">
                    <a:lumMod val="75000"/>
                    <a:lumOff val="25000"/>
                  </a:schemeClr>
                </a:solidFill>
                <a:effectLst>
                  <a:outerShdw blurRad="38100" dist="38100" dir="2700000" algn="tl">
                    <a:srgbClr val="000000">
                      <a:alpha val="43137"/>
                    </a:srgbClr>
                  </a:outerShdw>
                </a:effectLst>
                <a:latin typeface="+mj-lt"/>
              </a:rPr>
              <a:t>subgenres</a:t>
            </a:r>
            <a:endParaRPr lang="en-US" sz="2600" b="1" dirty="0">
              <a:solidFill>
                <a:schemeClr val="tx1">
                  <a:lumMod val="75000"/>
                  <a:lumOff val="25000"/>
                </a:schemeClr>
              </a:solidFill>
              <a:effectLst>
                <a:outerShdw blurRad="38100" dist="38100" dir="2700000" algn="tl">
                  <a:srgbClr val="000000">
                    <a:alpha val="43137"/>
                  </a:srgbClr>
                </a:outerShdw>
              </a:effectLst>
              <a:latin typeface="+mj-lt"/>
            </a:endParaRPr>
          </a:p>
        </p:txBody>
      </p:sp>
      <p:sp>
        <p:nvSpPr>
          <p:cNvPr id="7" name="Snip Same Side Corner Rectangle 6"/>
          <p:cNvSpPr/>
          <p:nvPr/>
        </p:nvSpPr>
        <p:spPr>
          <a:xfrm>
            <a:off x="0" y="3276600"/>
            <a:ext cx="2590800" cy="1371600"/>
          </a:xfrm>
          <a:prstGeom prst="snip2Same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nip Same Side Corner Rectangle 7"/>
          <p:cNvSpPr/>
          <p:nvPr/>
        </p:nvSpPr>
        <p:spPr>
          <a:xfrm>
            <a:off x="1981200" y="5029200"/>
            <a:ext cx="2590800" cy="1371600"/>
          </a:xfrm>
          <a:prstGeom prst="snip2Same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nip Same Side Corner Rectangle 8"/>
          <p:cNvSpPr/>
          <p:nvPr/>
        </p:nvSpPr>
        <p:spPr>
          <a:xfrm>
            <a:off x="6553200" y="3276600"/>
            <a:ext cx="2590800" cy="1371600"/>
          </a:xfrm>
          <a:prstGeom prst="snip2Same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a:stCxn id="6" idx="1"/>
            <a:endCxn id="9" idx="3"/>
          </p:cNvCxnSpPr>
          <p:nvPr/>
        </p:nvCxnSpPr>
        <p:spPr>
          <a:xfrm>
            <a:off x="5647682" y="2895600"/>
            <a:ext cx="2200918"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endCxn id="8" idx="3"/>
          </p:cNvCxnSpPr>
          <p:nvPr/>
        </p:nvCxnSpPr>
        <p:spPr>
          <a:xfrm flipH="1">
            <a:off x="3276600" y="2895600"/>
            <a:ext cx="1219200" cy="2133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a:stCxn id="4" idx="4"/>
          </p:cNvCxnSpPr>
          <p:nvPr/>
        </p:nvCxnSpPr>
        <p:spPr>
          <a:xfrm>
            <a:off x="4572000" y="1866542"/>
            <a:ext cx="0" cy="495658"/>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a:stCxn id="6" idx="2"/>
            <a:endCxn id="7" idx="3"/>
          </p:cNvCxnSpPr>
          <p:nvPr/>
        </p:nvCxnSpPr>
        <p:spPr>
          <a:xfrm flipH="1">
            <a:off x="1295400" y="2895600"/>
            <a:ext cx="2200918" cy="3810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0" y="3505200"/>
            <a:ext cx="2590800" cy="954107"/>
          </a:xfrm>
          <a:prstGeom prst="rect">
            <a:avLst/>
          </a:prstGeom>
          <a:noFill/>
        </p:spPr>
        <p:txBody>
          <a:bodyPr wrap="square" rtlCol="0">
            <a:spAutoFit/>
          </a:bodyPr>
          <a:lstStyle/>
          <a:p>
            <a:pPr algn="ctr"/>
            <a:r>
              <a:rPr lang="en-US" sz="2800" b="1" dirty="0" smtClean="0">
                <a:solidFill>
                  <a:schemeClr val="tx1">
                    <a:lumMod val="75000"/>
                    <a:lumOff val="25000"/>
                  </a:schemeClr>
                </a:solidFill>
                <a:effectLst>
                  <a:outerShdw blurRad="38100" dist="38100" dir="2700000" algn="tl">
                    <a:srgbClr val="000000">
                      <a:alpha val="43137"/>
                    </a:srgbClr>
                  </a:outerShdw>
                </a:effectLst>
                <a:latin typeface="+mj-lt"/>
              </a:rPr>
              <a:t>expository</a:t>
            </a:r>
          </a:p>
          <a:p>
            <a:pPr algn="ctr"/>
            <a:r>
              <a:rPr lang="en-US" sz="2800" b="1" dirty="0" smtClean="0">
                <a:solidFill>
                  <a:schemeClr val="tx1">
                    <a:lumMod val="75000"/>
                    <a:lumOff val="25000"/>
                  </a:schemeClr>
                </a:solidFill>
                <a:effectLst>
                  <a:outerShdw blurRad="38100" dist="38100" dir="2700000" algn="tl">
                    <a:srgbClr val="000000">
                      <a:alpha val="43137"/>
                    </a:srgbClr>
                  </a:outerShdw>
                </a:effectLst>
                <a:latin typeface="+mj-lt"/>
              </a:rPr>
              <a:t>text</a:t>
            </a:r>
            <a:endParaRPr lang="en-US" sz="2800" b="1" dirty="0">
              <a:solidFill>
                <a:schemeClr val="tx1">
                  <a:lumMod val="75000"/>
                  <a:lumOff val="25000"/>
                </a:schemeClr>
              </a:solidFill>
              <a:effectLst>
                <a:outerShdw blurRad="38100" dist="38100" dir="2700000" algn="tl">
                  <a:srgbClr val="000000">
                    <a:alpha val="43137"/>
                  </a:srgbClr>
                </a:outerShdw>
              </a:effectLst>
              <a:latin typeface="+mj-lt"/>
            </a:endParaRPr>
          </a:p>
        </p:txBody>
      </p:sp>
      <p:sp>
        <p:nvSpPr>
          <p:cNvPr id="19" name="TextBox 18"/>
          <p:cNvSpPr txBox="1"/>
          <p:nvPr/>
        </p:nvSpPr>
        <p:spPr>
          <a:xfrm>
            <a:off x="1981200" y="5410200"/>
            <a:ext cx="2590800" cy="523220"/>
          </a:xfrm>
          <a:prstGeom prst="rect">
            <a:avLst/>
          </a:prstGeom>
          <a:noFill/>
        </p:spPr>
        <p:txBody>
          <a:bodyPr wrap="square" rtlCol="0">
            <a:spAutoFit/>
          </a:bodyPr>
          <a:lstStyle/>
          <a:p>
            <a:pPr algn="ctr"/>
            <a:r>
              <a:rPr lang="en-US" sz="2800" b="1" dirty="0" smtClean="0">
                <a:solidFill>
                  <a:schemeClr val="tx1">
                    <a:lumMod val="75000"/>
                    <a:lumOff val="25000"/>
                  </a:schemeClr>
                </a:solidFill>
                <a:effectLst>
                  <a:outerShdw blurRad="38100" dist="38100" dir="2700000" algn="tl">
                    <a:srgbClr val="000000">
                      <a:alpha val="43137"/>
                    </a:srgbClr>
                  </a:outerShdw>
                </a:effectLst>
                <a:latin typeface="+mj-lt"/>
              </a:rPr>
              <a:t>argument</a:t>
            </a:r>
            <a:endParaRPr lang="en-US" sz="2800" b="1" dirty="0">
              <a:solidFill>
                <a:schemeClr val="tx1">
                  <a:lumMod val="75000"/>
                  <a:lumOff val="25000"/>
                </a:schemeClr>
              </a:solidFill>
              <a:effectLst>
                <a:outerShdw blurRad="38100" dist="38100" dir="2700000" algn="tl">
                  <a:srgbClr val="000000">
                    <a:alpha val="43137"/>
                  </a:srgbClr>
                </a:outerShdw>
              </a:effectLst>
              <a:latin typeface="+mj-lt"/>
            </a:endParaRPr>
          </a:p>
        </p:txBody>
      </p:sp>
      <p:sp>
        <p:nvSpPr>
          <p:cNvPr id="20" name="TextBox 19"/>
          <p:cNvSpPr txBox="1"/>
          <p:nvPr/>
        </p:nvSpPr>
        <p:spPr>
          <a:xfrm>
            <a:off x="6553200" y="3505200"/>
            <a:ext cx="2590800" cy="954107"/>
          </a:xfrm>
          <a:prstGeom prst="rect">
            <a:avLst/>
          </a:prstGeom>
          <a:noFill/>
        </p:spPr>
        <p:txBody>
          <a:bodyPr wrap="square" rtlCol="0">
            <a:spAutoFit/>
          </a:bodyPr>
          <a:lstStyle/>
          <a:p>
            <a:pPr algn="ctr"/>
            <a:r>
              <a:rPr lang="en-US" sz="2800" b="1" dirty="0" smtClean="0">
                <a:solidFill>
                  <a:schemeClr val="tx1">
                    <a:lumMod val="75000"/>
                    <a:lumOff val="25000"/>
                  </a:schemeClr>
                </a:solidFill>
                <a:effectLst>
                  <a:outerShdw blurRad="38100" dist="38100" dir="2700000" algn="tl">
                    <a:srgbClr val="000000">
                      <a:alpha val="43137"/>
                    </a:srgbClr>
                  </a:outerShdw>
                </a:effectLst>
                <a:latin typeface="+mj-lt"/>
              </a:rPr>
              <a:t>functional text</a:t>
            </a:r>
            <a:endParaRPr lang="en-US" sz="2800" b="1" dirty="0">
              <a:solidFill>
                <a:schemeClr val="tx1">
                  <a:lumMod val="75000"/>
                  <a:lumOff val="25000"/>
                </a:schemeClr>
              </a:solidFill>
              <a:effectLst>
                <a:outerShdw blurRad="38100" dist="38100" dir="2700000" algn="tl">
                  <a:srgbClr val="000000">
                    <a:alpha val="43137"/>
                  </a:srgbClr>
                </a:outerShdw>
              </a:effectLst>
              <a:latin typeface="+mj-lt"/>
            </a:endParaRPr>
          </a:p>
        </p:txBody>
      </p:sp>
      <p:sp>
        <p:nvSpPr>
          <p:cNvPr id="42" name="Snip Same Side Corner Rectangle 41"/>
          <p:cNvSpPr/>
          <p:nvPr/>
        </p:nvSpPr>
        <p:spPr>
          <a:xfrm>
            <a:off x="5029200" y="5029200"/>
            <a:ext cx="2590800" cy="1371600"/>
          </a:xfrm>
          <a:prstGeom prst="snip2SameRect">
            <a:avLst/>
          </a:prstGeom>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4" name="Straight Connector 43"/>
          <p:cNvCxnSpPr>
            <a:endCxn id="42" idx="3"/>
          </p:cNvCxnSpPr>
          <p:nvPr/>
        </p:nvCxnSpPr>
        <p:spPr>
          <a:xfrm>
            <a:off x="4648200" y="2895600"/>
            <a:ext cx="1676400" cy="2133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47" name="TextBox 46"/>
          <p:cNvSpPr txBox="1"/>
          <p:nvPr/>
        </p:nvSpPr>
        <p:spPr>
          <a:xfrm>
            <a:off x="5029200" y="5257800"/>
            <a:ext cx="2590800" cy="954107"/>
          </a:xfrm>
          <a:prstGeom prst="rect">
            <a:avLst/>
          </a:prstGeom>
          <a:noFill/>
        </p:spPr>
        <p:txBody>
          <a:bodyPr wrap="square" rtlCol="0">
            <a:spAutoFit/>
          </a:bodyPr>
          <a:lstStyle/>
          <a:p>
            <a:pPr algn="ctr"/>
            <a:r>
              <a:rPr lang="en-US" sz="2800" b="1" dirty="0" smtClean="0">
                <a:solidFill>
                  <a:schemeClr val="tx1">
                    <a:lumMod val="75000"/>
                    <a:lumOff val="25000"/>
                  </a:schemeClr>
                </a:solidFill>
                <a:effectLst>
                  <a:outerShdw blurRad="38100" dist="38100" dir="2700000" algn="tl">
                    <a:srgbClr val="000000">
                      <a:alpha val="43137"/>
                    </a:srgbClr>
                  </a:outerShdw>
                </a:effectLst>
                <a:latin typeface="+mj-lt"/>
              </a:rPr>
              <a:t>literary nonfiction</a:t>
            </a:r>
            <a:endParaRPr lang="en-US" sz="2800" b="1" dirty="0">
              <a:solidFill>
                <a:schemeClr val="tx1">
                  <a:lumMod val="75000"/>
                  <a:lumOff val="25000"/>
                </a:schemeClr>
              </a:solidFill>
              <a:effectLst>
                <a:outerShdw blurRad="38100" dist="38100" dir="2700000" algn="tl">
                  <a:srgbClr val="000000">
                    <a:alpha val="43137"/>
                  </a:srgbClr>
                </a:outerShdw>
              </a:effectLst>
              <a:latin typeface="+mj-lt"/>
            </a:endParaRPr>
          </a:p>
        </p:txBody>
      </p:sp>
    </p:spTree>
    <p:extLst>
      <p:ext uri="{BB962C8B-B14F-4D97-AF65-F5344CB8AC3E}">
        <p14:creationId xmlns:p14="http://schemas.microsoft.com/office/powerpoint/2010/main" xmlns="" val="193293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up)">
                                      <p:cBhvr>
                                        <p:cTn id="7" dur="1000"/>
                                        <p:tgtEl>
                                          <p:spTgt spid="14"/>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up)">
                                      <p:cBhvr>
                                        <p:cTn id="16" dur="1000"/>
                                        <p:tgtEl>
                                          <p:spTgt spid="15"/>
                                        </p:tgtEl>
                                      </p:cBhvr>
                                    </p:animEffect>
                                  </p:childTnLst>
                                </p:cTn>
                              </p:par>
                            </p:childTnLst>
                          </p:cTn>
                        </p:par>
                        <p:par>
                          <p:cTn id="17" fill="hold">
                            <p:stCondLst>
                              <p:cond delay="1000"/>
                            </p:stCondLst>
                            <p:childTnLst>
                              <p:par>
                                <p:cTn id="18" presetID="22" presetClass="entr" presetSubtype="1" fill="hold" grpId="0"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up)">
                                      <p:cBhvr>
                                        <p:cTn id="20" dur="1000"/>
                                        <p:tgtEl>
                                          <p:spTgt spid="7"/>
                                        </p:tgtEl>
                                      </p:cBhvr>
                                    </p:animEffect>
                                  </p:childTnLst>
                                </p:cTn>
                              </p:par>
                              <p:par>
                                <p:cTn id="21" presetID="22" presetClass="entr" presetSubtype="1" fill="hold" grpId="0" nodeType="with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up)">
                                      <p:cBhvr>
                                        <p:cTn id="28" dur="1000"/>
                                        <p:tgtEl>
                                          <p:spTgt spid="12"/>
                                        </p:tgtEl>
                                      </p:cBhvr>
                                    </p:animEffect>
                                  </p:childTnLst>
                                </p:cTn>
                              </p:par>
                            </p:childTnLst>
                          </p:cTn>
                        </p:par>
                        <p:par>
                          <p:cTn id="29" fill="hold">
                            <p:stCondLst>
                              <p:cond delay="1000"/>
                            </p:stCondLst>
                            <p:childTnLst>
                              <p:par>
                                <p:cTn id="30" presetID="22" presetClass="entr" presetSubtype="1" fill="hold" grpId="0" nodeType="after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wipe(up)">
                                      <p:cBhvr>
                                        <p:cTn id="32" dur="1000"/>
                                        <p:tgtEl>
                                          <p:spTgt spid="8"/>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19"/>
                                        </p:tgtEl>
                                        <p:attrNameLst>
                                          <p:attrName>style.visibility</p:attrName>
                                        </p:attrNameLst>
                                      </p:cBhvr>
                                      <p:to>
                                        <p:strVal val="visible"/>
                                      </p:to>
                                    </p:set>
                                    <p:animEffect transition="in" filter="wipe(up)">
                                      <p:cBhvr>
                                        <p:cTn id="35" dur="1000"/>
                                        <p:tgtEl>
                                          <p:spTgt spid="19"/>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nodeType="clickEffect">
                                  <p:stCondLst>
                                    <p:cond delay="0"/>
                                  </p:stCondLst>
                                  <p:childTnLst>
                                    <p:set>
                                      <p:cBhvr>
                                        <p:cTn id="39" dur="1" fill="hold">
                                          <p:stCondLst>
                                            <p:cond delay="0"/>
                                          </p:stCondLst>
                                        </p:cTn>
                                        <p:tgtEl>
                                          <p:spTgt spid="44"/>
                                        </p:tgtEl>
                                        <p:attrNameLst>
                                          <p:attrName>style.visibility</p:attrName>
                                        </p:attrNameLst>
                                      </p:cBhvr>
                                      <p:to>
                                        <p:strVal val="visible"/>
                                      </p:to>
                                    </p:set>
                                    <p:animEffect transition="in" filter="wipe(up)">
                                      <p:cBhvr>
                                        <p:cTn id="40" dur="1000"/>
                                        <p:tgtEl>
                                          <p:spTgt spid="44"/>
                                        </p:tgtEl>
                                      </p:cBhvr>
                                    </p:animEffect>
                                  </p:childTnLst>
                                </p:cTn>
                              </p:par>
                            </p:childTnLst>
                          </p:cTn>
                        </p:par>
                        <p:par>
                          <p:cTn id="41" fill="hold">
                            <p:stCondLst>
                              <p:cond delay="1000"/>
                            </p:stCondLst>
                            <p:childTnLst>
                              <p:par>
                                <p:cTn id="42" presetID="22" presetClass="entr" presetSubtype="1" fill="hold" grpId="0" nodeType="after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up)">
                                      <p:cBhvr>
                                        <p:cTn id="44" dur="1000"/>
                                        <p:tgtEl>
                                          <p:spTgt spid="42"/>
                                        </p:tgtEl>
                                      </p:cBhvr>
                                    </p:animEffect>
                                  </p:childTnLst>
                                </p:cTn>
                              </p:par>
                              <p:par>
                                <p:cTn id="45" presetID="22" presetClass="entr" presetSubtype="1" fill="hold" grpId="0" nodeType="withEffect">
                                  <p:stCondLst>
                                    <p:cond delay="0"/>
                                  </p:stCondLst>
                                  <p:childTnLst>
                                    <p:set>
                                      <p:cBhvr>
                                        <p:cTn id="46" dur="1" fill="hold">
                                          <p:stCondLst>
                                            <p:cond delay="0"/>
                                          </p:stCondLst>
                                        </p:cTn>
                                        <p:tgtEl>
                                          <p:spTgt spid="47"/>
                                        </p:tgtEl>
                                        <p:attrNameLst>
                                          <p:attrName>style.visibility</p:attrName>
                                        </p:attrNameLst>
                                      </p:cBhvr>
                                      <p:to>
                                        <p:strVal val="visible"/>
                                      </p:to>
                                    </p:set>
                                    <p:animEffect transition="in" filter="wipe(up)">
                                      <p:cBhvr>
                                        <p:cTn id="47" dur="1000"/>
                                        <p:tgtEl>
                                          <p:spTgt spid="47"/>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1"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wipe(up)">
                                      <p:cBhvr>
                                        <p:cTn id="52" dur="1000"/>
                                        <p:tgtEl>
                                          <p:spTgt spid="11"/>
                                        </p:tgtEl>
                                      </p:cBhvr>
                                    </p:animEffect>
                                  </p:childTnLst>
                                </p:cTn>
                              </p:par>
                            </p:childTnLst>
                          </p:cTn>
                        </p:par>
                        <p:par>
                          <p:cTn id="53" fill="hold">
                            <p:stCondLst>
                              <p:cond delay="1000"/>
                            </p:stCondLst>
                            <p:childTnLst>
                              <p:par>
                                <p:cTn id="54" presetID="22" presetClass="entr" presetSubtype="1"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Effect transition="in" filter="wipe(up)">
                                      <p:cBhvr>
                                        <p:cTn id="56" dur="1000"/>
                                        <p:tgtEl>
                                          <p:spTgt spid="9"/>
                                        </p:tgtEl>
                                      </p:cBhvr>
                                    </p:animEffect>
                                  </p:childTnLst>
                                </p:cTn>
                              </p:par>
                              <p:par>
                                <p:cTn id="57" presetID="22" presetClass="entr" presetSubtype="1" fill="hold" grpId="0" nodeType="with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8" grpId="0"/>
      <p:bldP spid="19" grpId="0"/>
      <p:bldP spid="20" grpId="0"/>
      <p:bldP spid="42" grpId="0" animBg="1"/>
      <p:bldP spid="4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1219200"/>
          </a:xfrm>
        </p:spPr>
        <p:txBody>
          <a:bodyPr>
            <a:normAutofit fontScale="90000"/>
          </a:bodyPr>
          <a:lstStyle/>
          <a:p>
            <a:pPr algn="ctr"/>
            <a:r>
              <a:rPr lang="en-US" sz="4800" b="1" u="sng" dirty="0" smtClean="0">
                <a:effectLst>
                  <a:outerShdw blurRad="38100" dist="38100" dir="2700000" algn="tl">
                    <a:srgbClr val="000000">
                      <a:alpha val="43137"/>
                    </a:srgbClr>
                  </a:outerShdw>
                </a:effectLst>
              </a:rPr>
              <a:t>Content-Rich</a:t>
            </a:r>
            <a:r>
              <a:rPr lang="en-US" sz="4800" b="1" dirty="0" smtClean="0">
                <a:effectLst>
                  <a:outerShdw blurRad="38100" dist="38100" dir="2700000" algn="tl">
                    <a:srgbClr val="000000">
                      <a:alpha val="43137"/>
                    </a:srgbClr>
                  </a:outerShdw>
                </a:effectLst>
              </a:rPr>
              <a:t> Nonfiction</a:t>
            </a:r>
            <a:r>
              <a:rPr lang="en-US" sz="4800" b="1" dirty="0" smtClean="0"/>
              <a:t/>
            </a:r>
            <a:br>
              <a:rPr lang="en-US" sz="4800" b="1" dirty="0" smtClean="0"/>
            </a:br>
            <a:r>
              <a:rPr lang="en-US" sz="4800" b="1" dirty="0" smtClean="0">
                <a:effectLst>
                  <a:outerShdw blurRad="38100" dist="38100" dir="2700000" algn="tl">
                    <a:srgbClr val="000000">
                      <a:alpha val="43137"/>
                    </a:srgbClr>
                  </a:outerShdw>
                </a:effectLst>
              </a:rPr>
              <a:t>IS . . .</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133600"/>
            <a:ext cx="8229600" cy="4325112"/>
          </a:xfrm>
        </p:spPr>
        <p:txBody>
          <a:bodyPr/>
          <a:lstStyle/>
          <a:p>
            <a:pPr>
              <a:buFont typeface="Arial" pitchFamily="34" charset="0"/>
              <a:buChar char="•"/>
            </a:pPr>
            <a:r>
              <a:rPr lang="en-US" sz="4400" dirty="0" smtClean="0"/>
              <a:t>informational text that gives </a:t>
            </a:r>
            <a:r>
              <a:rPr lang="en-US" sz="4400" b="1" dirty="0" smtClean="0">
                <a:effectLst>
                  <a:outerShdw blurRad="38100" dist="38100" dir="2700000" algn="tl">
                    <a:srgbClr val="000000">
                      <a:alpha val="43137"/>
                    </a:srgbClr>
                  </a:outerShdw>
                </a:effectLst>
              </a:rPr>
              <a:t>factual</a:t>
            </a:r>
            <a:r>
              <a:rPr lang="en-US" sz="4400" dirty="0" smtClean="0"/>
              <a:t> information on a </a:t>
            </a:r>
            <a:r>
              <a:rPr lang="en-US" sz="4400" b="1" dirty="0" smtClean="0">
                <a:effectLst>
                  <a:outerShdw blurRad="38100" dist="38100" dir="2700000" algn="tl">
                    <a:srgbClr val="000000">
                      <a:alpha val="43137"/>
                    </a:srgbClr>
                  </a:outerShdw>
                </a:effectLst>
              </a:rPr>
              <a:t>specific</a:t>
            </a:r>
            <a:r>
              <a:rPr lang="en-US" sz="4400" dirty="0" smtClean="0">
                <a:effectLst>
                  <a:outerShdw blurRad="38100" dist="38100" dir="2700000" algn="tl">
                    <a:srgbClr val="000000">
                      <a:alpha val="43137"/>
                    </a:srgbClr>
                  </a:outerShdw>
                </a:effectLst>
              </a:rPr>
              <a:t> </a:t>
            </a:r>
            <a:r>
              <a:rPr lang="en-US" sz="4400" dirty="0" smtClean="0"/>
              <a:t>topic or event. </a:t>
            </a:r>
          </a:p>
          <a:p>
            <a:pPr>
              <a:buFont typeface="Arial" pitchFamily="34" charset="0"/>
              <a:buChar char="•"/>
            </a:pPr>
            <a:r>
              <a:rPr lang="en-US" sz="4400" dirty="0" smtClean="0"/>
              <a:t>designed primarily to </a:t>
            </a:r>
            <a:r>
              <a:rPr lang="en-US" sz="4400" b="1" dirty="0" smtClean="0">
                <a:effectLst>
                  <a:outerShdw blurRad="38100" dist="38100" dir="2700000" algn="tl">
                    <a:srgbClr val="000000">
                      <a:alpha val="43137"/>
                    </a:srgbClr>
                  </a:outerShdw>
                </a:effectLst>
              </a:rPr>
              <a:t>explain</a:t>
            </a:r>
            <a:r>
              <a:rPr lang="en-US" sz="4400" dirty="0" smtClean="0"/>
              <a:t>, </a:t>
            </a:r>
            <a:r>
              <a:rPr lang="en-US" sz="4400" b="1" dirty="0" smtClean="0">
                <a:effectLst>
                  <a:outerShdw blurRad="38100" dist="38100" dir="2700000" algn="tl">
                    <a:srgbClr val="000000">
                      <a:alpha val="43137"/>
                    </a:srgbClr>
                  </a:outerShdw>
                </a:effectLst>
              </a:rPr>
              <a:t>argue</a:t>
            </a:r>
            <a:r>
              <a:rPr lang="en-US" sz="4400" dirty="0" smtClean="0"/>
              <a:t> or </a:t>
            </a:r>
            <a:r>
              <a:rPr lang="en-US" sz="4400" b="1" dirty="0" smtClean="0">
                <a:effectLst>
                  <a:outerShdw blurRad="38100" dist="38100" dir="2700000" algn="tl">
                    <a:srgbClr val="000000">
                      <a:alpha val="43137"/>
                    </a:srgbClr>
                  </a:outerShdw>
                </a:effectLst>
              </a:rPr>
              <a:t>describe</a:t>
            </a:r>
            <a:r>
              <a:rPr lang="en-US" sz="4400" dirty="0" smtClean="0"/>
              <a:t> rather than to entertain.</a:t>
            </a:r>
          </a:p>
          <a:p>
            <a:endParaRPr lang="en-US" dirty="0"/>
          </a:p>
        </p:txBody>
      </p:sp>
    </p:spTree>
    <p:extLst>
      <p:ext uri="{BB962C8B-B14F-4D97-AF65-F5344CB8AC3E}">
        <p14:creationId xmlns:p14="http://schemas.microsoft.com/office/powerpoint/2010/main" xmlns="" val="3210847591"/>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a:bodyPr>
          <a:lstStyle/>
          <a:p>
            <a:r>
              <a:rPr lang="en-US" sz="5400" b="1" dirty="0" smtClean="0">
                <a:effectLst>
                  <a:outerShdw blurRad="38100" dist="38100" dir="2700000" algn="tl">
                    <a:srgbClr val="000000">
                      <a:alpha val="43137"/>
                    </a:srgbClr>
                  </a:outerShdw>
                </a:effectLst>
              </a:rPr>
              <a:t>A Balance of Text K-5</a:t>
            </a:r>
            <a:endParaRPr lang="en-US" sz="5400" b="1" dirty="0">
              <a:effectLst>
                <a:outerShdw blurRad="38100" dist="38100" dir="2700000" algn="tl">
                  <a:srgbClr val="000000">
                    <a:alpha val="43137"/>
                  </a:srgbClr>
                </a:outerShdw>
              </a:effectLst>
            </a:endParaRPr>
          </a:p>
        </p:txBody>
      </p:sp>
      <p:sp>
        <p:nvSpPr>
          <p:cNvPr id="4" name="Rounded Rectangle 3"/>
          <p:cNvSpPr/>
          <p:nvPr/>
        </p:nvSpPr>
        <p:spPr>
          <a:xfrm>
            <a:off x="1295400" y="1447800"/>
            <a:ext cx="2667000" cy="990600"/>
          </a:xfrm>
          <a:prstGeom prst="roundRect">
            <a:avLst/>
          </a:prstGeom>
          <a:solidFill>
            <a:srgbClr val="FFFF43"/>
          </a:solidFill>
          <a:ln w="25400">
            <a:prstDash val="solid"/>
          </a:ln>
          <a:effectLst>
            <a:innerShdw blurRad="165100">
              <a:schemeClr val="tx1">
                <a:lumMod val="75000"/>
                <a:lumOff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75000"/>
                    <a:lumOff val="25000"/>
                  </a:schemeClr>
                </a:solidFill>
                <a:effectLst>
                  <a:outerShdw blurRad="38100" dist="38100" dir="2700000" algn="tl">
                    <a:srgbClr val="000000">
                      <a:alpha val="43137"/>
                    </a:srgbClr>
                  </a:outerShdw>
                </a:effectLst>
              </a:rPr>
              <a:t>Informational Text</a:t>
            </a:r>
            <a:endParaRPr lang="en-US" sz="2800" b="1" dirty="0">
              <a:solidFill>
                <a:schemeClr val="tx1">
                  <a:lumMod val="75000"/>
                  <a:lumOff val="25000"/>
                </a:schemeClr>
              </a:solidFill>
              <a:effectLst>
                <a:outerShdw blurRad="38100" dist="38100" dir="2700000" algn="tl">
                  <a:srgbClr val="000000">
                    <a:alpha val="43137"/>
                  </a:srgbClr>
                </a:outerShdw>
              </a:effectLst>
            </a:endParaRPr>
          </a:p>
        </p:txBody>
      </p:sp>
      <p:sp>
        <p:nvSpPr>
          <p:cNvPr id="5" name="Rounded Rectangle 4"/>
          <p:cNvSpPr/>
          <p:nvPr/>
        </p:nvSpPr>
        <p:spPr>
          <a:xfrm>
            <a:off x="4876800" y="1447800"/>
            <a:ext cx="2667000" cy="990600"/>
          </a:xfrm>
          <a:prstGeom prst="roundRect">
            <a:avLst/>
          </a:prstGeom>
          <a:solidFill>
            <a:srgbClr val="FFFF43"/>
          </a:solidFill>
          <a:ln w="25400">
            <a:prstDash val="solid"/>
          </a:ln>
          <a:effectLst>
            <a:innerShdw blurRad="165100">
              <a:schemeClr val="tx1">
                <a:lumMod val="75000"/>
                <a:lumOff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75000"/>
                    <a:lumOff val="25000"/>
                  </a:schemeClr>
                </a:solidFill>
                <a:effectLst>
                  <a:outerShdw blurRad="38100" dist="38100" dir="2700000" algn="tl">
                    <a:srgbClr val="000000">
                      <a:alpha val="43137"/>
                    </a:srgbClr>
                  </a:outerShdw>
                </a:effectLst>
              </a:rPr>
              <a:t>Literature</a:t>
            </a:r>
            <a:endParaRPr lang="en-US" sz="2800" b="1" dirty="0">
              <a:solidFill>
                <a:schemeClr val="tx1">
                  <a:lumMod val="75000"/>
                  <a:lumOff val="25000"/>
                </a:schemeClr>
              </a:solidFill>
              <a:effectLst>
                <a:outerShdw blurRad="38100" dist="38100" dir="2700000" algn="tl">
                  <a:srgbClr val="000000">
                    <a:alpha val="43137"/>
                  </a:srgbClr>
                </a:outerShdw>
              </a:effectLst>
            </a:endParaRPr>
          </a:p>
        </p:txBody>
      </p:sp>
      <p:sp>
        <p:nvSpPr>
          <p:cNvPr id="8" name="Trapezoid 7"/>
          <p:cNvSpPr/>
          <p:nvPr/>
        </p:nvSpPr>
        <p:spPr>
          <a:xfrm>
            <a:off x="1295400" y="4953000"/>
            <a:ext cx="2667000" cy="533400"/>
          </a:xfrm>
          <a:prstGeom prst="trapezoid">
            <a:avLst/>
          </a:prstGeom>
          <a:ln w="254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lumOff val="25000"/>
                  </a:schemeClr>
                </a:solidFill>
                <a:effectLst>
                  <a:outerShdw blurRad="38100" dist="38100" dir="2700000" algn="tl">
                    <a:srgbClr val="000000">
                      <a:alpha val="43137"/>
                    </a:srgbClr>
                  </a:outerShdw>
                </a:effectLst>
              </a:rPr>
              <a:t>Science/SS</a:t>
            </a:r>
          </a:p>
        </p:txBody>
      </p:sp>
      <p:sp>
        <p:nvSpPr>
          <p:cNvPr id="9" name="Trapezoid 8"/>
          <p:cNvSpPr/>
          <p:nvPr/>
        </p:nvSpPr>
        <p:spPr>
          <a:xfrm>
            <a:off x="1295400" y="4419600"/>
            <a:ext cx="2667000" cy="533400"/>
          </a:xfrm>
          <a:prstGeom prst="trapezoid">
            <a:avLst/>
          </a:prstGeom>
          <a:ln w="254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lumMod val="75000"/>
                    <a:lumOff val="25000"/>
                  </a:schemeClr>
                </a:solidFill>
                <a:effectLst>
                  <a:outerShdw blurRad="38100" dist="38100" dir="2700000" algn="tl">
                    <a:srgbClr val="000000">
                      <a:alpha val="43137"/>
                    </a:srgbClr>
                  </a:outerShdw>
                </a:effectLst>
              </a:rPr>
              <a:t>Core Programs</a:t>
            </a:r>
          </a:p>
        </p:txBody>
      </p:sp>
      <p:sp>
        <p:nvSpPr>
          <p:cNvPr id="10" name="Trapezoid 9"/>
          <p:cNvSpPr/>
          <p:nvPr/>
        </p:nvSpPr>
        <p:spPr>
          <a:xfrm>
            <a:off x="5029200" y="2819400"/>
            <a:ext cx="2667000" cy="533400"/>
          </a:xfrm>
          <a:prstGeom prst="trapezoid">
            <a:avLst/>
          </a:prstGeom>
          <a:ln w="254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lumOff val="25000"/>
                  </a:schemeClr>
                </a:solidFill>
                <a:effectLst>
                  <a:outerShdw blurRad="38100" dist="38100" dir="2700000" algn="tl">
                    <a:srgbClr val="000000">
                      <a:alpha val="43137"/>
                    </a:srgbClr>
                  </a:outerShdw>
                </a:effectLst>
              </a:rPr>
              <a:t>Short Stories</a:t>
            </a:r>
          </a:p>
        </p:txBody>
      </p:sp>
      <p:sp>
        <p:nvSpPr>
          <p:cNvPr id="11" name="Trapezoid 10"/>
          <p:cNvSpPr/>
          <p:nvPr/>
        </p:nvSpPr>
        <p:spPr>
          <a:xfrm>
            <a:off x="5029200" y="3352800"/>
            <a:ext cx="2667000" cy="533400"/>
          </a:xfrm>
          <a:prstGeom prst="trapezoid">
            <a:avLst/>
          </a:prstGeom>
          <a:ln w="254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lumOff val="25000"/>
                  </a:schemeClr>
                </a:solidFill>
                <a:effectLst>
                  <a:outerShdw blurRad="38100" dist="38100" dir="2700000" algn="tl">
                    <a:srgbClr val="000000">
                      <a:alpha val="43137"/>
                    </a:srgbClr>
                  </a:outerShdw>
                </a:effectLst>
              </a:rPr>
              <a:t>Myths</a:t>
            </a:r>
          </a:p>
        </p:txBody>
      </p:sp>
      <p:sp>
        <p:nvSpPr>
          <p:cNvPr id="12" name="Trapezoid 11"/>
          <p:cNvSpPr/>
          <p:nvPr/>
        </p:nvSpPr>
        <p:spPr>
          <a:xfrm>
            <a:off x="5029200" y="3886200"/>
            <a:ext cx="2667000" cy="533400"/>
          </a:xfrm>
          <a:prstGeom prst="trapezoid">
            <a:avLst/>
          </a:prstGeom>
          <a:ln w="254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lumOff val="25000"/>
                  </a:schemeClr>
                </a:solidFill>
                <a:effectLst>
                  <a:outerShdw blurRad="38100" dist="38100" dir="2700000" algn="tl">
                    <a:srgbClr val="000000">
                      <a:alpha val="43137"/>
                    </a:srgbClr>
                  </a:outerShdw>
                </a:effectLst>
              </a:rPr>
              <a:t>Legends</a:t>
            </a:r>
          </a:p>
        </p:txBody>
      </p:sp>
      <p:sp>
        <p:nvSpPr>
          <p:cNvPr id="13" name="Trapezoid 12"/>
          <p:cNvSpPr/>
          <p:nvPr/>
        </p:nvSpPr>
        <p:spPr>
          <a:xfrm>
            <a:off x="5029200" y="4419600"/>
            <a:ext cx="2667000" cy="533400"/>
          </a:xfrm>
          <a:prstGeom prst="trapezoid">
            <a:avLst/>
          </a:prstGeom>
          <a:ln w="254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lumOff val="25000"/>
                  </a:schemeClr>
                </a:solidFill>
                <a:effectLst>
                  <a:outerShdw blurRad="38100" dist="38100" dir="2700000" algn="tl">
                    <a:srgbClr val="000000">
                      <a:alpha val="43137"/>
                    </a:srgbClr>
                  </a:outerShdw>
                </a:effectLst>
              </a:rPr>
              <a:t>Poetry</a:t>
            </a:r>
          </a:p>
        </p:txBody>
      </p:sp>
      <p:sp>
        <p:nvSpPr>
          <p:cNvPr id="14" name="Trapezoid 13"/>
          <p:cNvSpPr/>
          <p:nvPr/>
        </p:nvSpPr>
        <p:spPr>
          <a:xfrm>
            <a:off x="5029200" y="4953000"/>
            <a:ext cx="2667000" cy="533400"/>
          </a:xfrm>
          <a:prstGeom prst="trapezoid">
            <a:avLst/>
          </a:prstGeom>
          <a:ln w="254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lumOff val="25000"/>
                  </a:schemeClr>
                </a:solidFill>
                <a:effectLst>
                  <a:outerShdw blurRad="38100" dist="38100" dir="2700000" algn="tl">
                    <a:srgbClr val="000000">
                      <a:alpha val="43137"/>
                    </a:srgbClr>
                  </a:outerShdw>
                </a:effectLst>
              </a:rPr>
              <a:t>Drama</a:t>
            </a:r>
          </a:p>
        </p:txBody>
      </p:sp>
      <p:sp>
        <p:nvSpPr>
          <p:cNvPr id="15" name="Rectangle 14"/>
          <p:cNvSpPr/>
          <p:nvPr/>
        </p:nvSpPr>
        <p:spPr>
          <a:xfrm>
            <a:off x="533400" y="5486400"/>
            <a:ext cx="7848600" cy="4572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p:nvSpPr>
        <p:spPr>
          <a:xfrm>
            <a:off x="3810000" y="5943600"/>
            <a:ext cx="1219200" cy="685800"/>
          </a:xfrm>
          <a:prstGeom prst="triangl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p:cNvSpPr/>
          <p:nvPr/>
        </p:nvSpPr>
        <p:spPr>
          <a:xfrm rot="228123">
            <a:off x="533400" y="5486400"/>
            <a:ext cx="7848600" cy="4572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p:nvSpPr>
        <p:spPr>
          <a:xfrm rot="583363">
            <a:off x="515640" y="5536253"/>
            <a:ext cx="7848600" cy="4572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xmlns="" val="30255159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1"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additive="base">
                                        <p:cTn id="18" dur="500" fill="hold"/>
                                        <p:tgtEl>
                                          <p:spTgt spid="14"/>
                                        </p:tgtEl>
                                        <p:attrNameLst>
                                          <p:attrName>ppt_x</p:attrName>
                                        </p:attrNameLst>
                                      </p:cBhvr>
                                      <p:tavLst>
                                        <p:tav tm="0">
                                          <p:val>
                                            <p:strVal val="#ppt_x"/>
                                          </p:val>
                                        </p:tav>
                                        <p:tav tm="100000">
                                          <p:val>
                                            <p:strVal val="#ppt_x"/>
                                          </p:val>
                                        </p:tav>
                                      </p:tavLst>
                                    </p:anim>
                                    <p:anim calcmode="lin" valueType="num">
                                      <p:cBhvr additive="base">
                                        <p:cTn id="19" dur="500" fill="hold"/>
                                        <p:tgtEl>
                                          <p:spTgt spid="14"/>
                                        </p:tgtEl>
                                        <p:attrNameLst>
                                          <p:attrName>ppt_y</p:attrName>
                                        </p:attrNameLst>
                                      </p:cBhvr>
                                      <p:tavLst>
                                        <p:tav tm="0">
                                          <p:val>
                                            <p:strVal val="0-#ppt_h/2"/>
                                          </p:val>
                                        </p:tav>
                                        <p:tav tm="100000">
                                          <p:val>
                                            <p:strVal val="#ppt_y"/>
                                          </p:val>
                                        </p:tav>
                                      </p:tavLst>
                                    </p:anim>
                                  </p:childTnLst>
                                </p:cTn>
                              </p:par>
                            </p:childTnLst>
                          </p:cTn>
                        </p:par>
                        <p:par>
                          <p:cTn id="20" fill="hold">
                            <p:stCondLst>
                              <p:cond delay="500"/>
                            </p:stCondLst>
                            <p:childTnLst>
                              <p:par>
                                <p:cTn id="21" presetID="2" presetClass="entr" presetSubtype="1"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500" fill="hold"/>
                                        <p:tgtEl>
                                          <p:spTgt spid="13"/>
                                        </p:tgtEl>
                                        <p:attrNameLst>
                                          <p:attrName>ppt_x</p:attrName>
                                        </p:attrNameLst>
                                      </p:cBhvr>
                                      <p:tavLst>
                                        <p:tav tm="0">
                                          <p:val>
                                            <p:strVal val="#ppt_x"/>
                                          </p:val>
                                        </p:tav>
                                        <p:tav tm="100000">
                                          <p:val>
                                            <p:strVal val="#ppt_x"/>
                                          </p:val>
                                        </p:tav>
                                      </p:tavLst>
                                    </p:anim>
                                    <p:anim calcmode="lin" valueType="num">
                                      <p:cBhvr additive="base">
                                        <p:cTn id="24" dur="500" fill="hold"/>
                                        <p:tgtEl>
                                          <p:spTgt spid="13"/>
                                        </p:tgtEl>
                                        <p:attrNameLst>
                                          <p:attrName>ppt_y</p:attrName>
                                        </p:attrNameLst>
                                      </p:cBhvr>
                                      <p:tavLst>
                                        <p:tav tm="0">
                                          <p:val>
                                            <p:strVal val="0-#ppt_h/2"/>
                                          </p:val>
                                        </p:tav>
                                        <p:tav tm="100000">
                                          <p:val>
                                            <p:strVal val="#ppt_y"/>
                                          </p:val>
                                        </p:tav>
                                      </p:tavLst>
                                    </p:anim>
                                  </p:childTnLst>
                                </p:cTn>
                              </p:par>
                            </p:childTnLst>
                          </p:cTn>
                        </p:par>
                        <p:par>
                          <p:cTn id="25" fill="hold">
                            <p:stCondLst>
                              <p:cond delay="1000"/>
                            </p:stCondLst>
                            <p:childTnLst>
                              <p:par>
                                <p:cTn id="26" presetID="2" presetClass="entr" presetSubtype="1"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cTn>
                              </p:par>
                            </p:childTnLst>
                          </p:cTn>
                        </p:par>
                        <p:par>
                          <p:cTn id="30" fill="hold">
                            <p:stCondLst>
                              <p:cond delay="1500"/>
                            </p:stCondLst>
                            <p:childTnLst>
                              <p:par>
                                <p:cTn id="31" presetID="2" presetClass="entr" presetSubtype="1"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0-#ppt_h/2"/>
                                          </p:val>
                                        </p:tav>
                                        <p:tav tm="100000">
                                          <p:val>
                                            <p:strVal val="#ppt_y"/>
                                          </p:val>
                                        </p:tav>
                                      </p:tavLst>
                                    </p:anim>
                                  </p:childTnLst>
                                </p:cTn>
                              </p:par>
                            </p:childTnLst>
                          </p:cTn>
                        </p:par>
                        <p:par>
                          <p:cTn id="35" fill="hold">
                            <p:stCondLst>
                              <p:cond delay="2000"/>
                            </p:stCondLst>
                            <p:childTnLst>
                              <p:par>
                                <p:cTn id="36" presetID="2" presetClass="entr" presetSubtype="1" fill="hold" grpId="0" nodeType="after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500" fill="hold"/>
                                        <p:tgtEl>
                                          <p:spTgt spid="10"/>
                                        </p:tgtEl>
                                        <p:attrNameLst>
                                          <p:attrName>ppt_x</p:attrName>
                                        </p:attrNameLst>
                                      </p:cBhvr>
                                      <p:tavLst>
                                        <p:tav tm="0">
                                          <p:val>
                                            <p:strVal val="#ppt_x"/>
                                          </p:val>
                                        </p:tav>
                                        <p:tav tm="100000">
                                          <p:val>
                                            <p:strVal val="#ppt_x"/>
                                          </p:val>
                                        </p:tav>
                                      </p:tavLst>
                                    </p:anim>
                                    <p:anim calcmode="lin" valueType="num">
                                      <p:cBhvr additive="base">
                                        <p:cTn id="39"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9" presetClass="exit" presetSubtype="0" fill="hold" grpId="0" nodeType="clickEffect">
                                  <p:stCondLst>
                                    <p:cond delay="0"/>
                                  </p:stCondLst>
                                  <p:childTnLst>
                                    <p:animEffect transition="out" filter="dissolve">
                                      <p:cBhvr>
                                        <p:cTn id="43" dur="1000"/>
                                        <p:tgtEl>
                                          <p:spTgt spid="15"/>
                                        </p:tgtEl>
                                      </p:cBhvr>
                                    </p:animEffect>
                                    <p:set>
                                      <p:cBhvr>
                                        <p:cTn id="44" dur="1" fill="hold">
                                          <p:stCondLst>
                                            <p:cond delay="999"/>
                                          </p:stCondLst>
                                        </p:cTn>
                                        <p:tgtEl>
                                          <p:spTgt spid="15"/>
                                        </p:tgtEl>
                                        <p:attrNameLst>
                                          <p:attrName>style.visibility</p:attrName>
                                        </p:attrNameLst>
                                      </p:cBhvr>
                                      <p:to>
                                        <p:strVal val="hidden"/>
                                      </p:to>
                                    </p:set>
                                  </p:childTnLst>
                                </p:cTn>
                              </p:par>
                              <p:par>
                                <p:cTn id="45" presetID="9" presetClass="entr" presetSubtype="0" fill="hold" grpId="0" nodeType="with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1000"/>
                                        <p:tgtEl>
                                          <p:spTgt spid="17"/>
                                        </p:tgtEl>
                                      </p:cBhvr>
                                    </p:animEffect>
                                  </p:childTnLst>
                                </p:cTn>
                              </p:par>
                            </p:childTnLst>
                          </p:cTn>
                        </p:par>
                        <p:par>
                          <p:cTn id="48" fill="hold">
                            <p:stCondLst>
                              <p:cond delay="1000"/>
                            </p:stCondLst>
                            <p:childTnLst>
                              <p:par>
                                <p:cTn id="49" presetID="9" presetClass="exit" presetSubtype="0" fill="hold" grpId="1" nodeType="afterEffect">
                                  <p:stCondLst>
                                    <p:cond delay="0"/>
                                  </p:stCondLst>
                                  <p:childTnLst>
                                    <p:animEffect transition="out" filter="dissolve">
                                      <p:cBhvr>
                                        <p:cTn id="50" dur="1000"/>
                                        <p:tgtEl>
                                          <p:spTgt spid="17"/>
                                        </p:tgtEl>
                                      </p:cBhvr>
                                    </p:animEffect>
                                    <p:set>
                                      <p:cBhvr>
                                        <p:cTn id="51" dur="1" fill="hold">
                                          <p:stCondLst>
                                            <p:cond delay="999"/>
                                          </p:stCondLst>
                                        </p:cTn>
                                        <p:tgtEl>
                                          <p:spTgt spid="17"/>
                                        </p:tgtEl>
                                        <p:attrNameLst>
                                          <p:attrName>style.visibility</p:attrName>
                                        </p:attrNameLst>
                                      </p:cBhvr>
                                      <p:to>
                                        <p:strVal val="hidden"/>
                                      </p:to>
                                    </p:set>
                                  </p:childTnLst>
                                </p:cTn>
                              </p:par>
                              <p:par>
                                <p:cTn id="52" presetID="9" presetClass="entr" presetSubtype="0" fill="hold" grpId="0" nodeType="withEffect">
                                  <p:stCondLst>
                                    <p:cond delay="0"/>
                                  </p:stCondLst>
                                  <p:childTnLst>
                                    <p:set>
                                      <p:cBhvr>
                                        <p:cTn id="53" dur="1" fill="hold">
                                          <p:stCondLst>
                                            <p:cond delay="0"/>
                                          </p:stCondLst>
                                        </p:cTn>
                                        <p:tgtEl>
                                          <p:spTgt spid="18"/>
                                        </p:tgtEl>
                                        <p:attrNameLst>
                                          <p:attrName>style.visibility</p:attrName>
                                        </p:attrNameLst>
                                      </p:cBhvr>
                                      <p:to>
                                        <p:strVal val="visible"/>
                                      </p:to>
                                    </p:set>
                                    <p:animEffect transition="in" filter="dissolve">
                                      <p:cBhvr>
                                        <p:cTn id="54" dur="1000"/>
                                        <p:tgtEl>
                                          <p:spTgt spid="18"/>
                                        </p:tgtEl>
                                      </p:cBhvr>
                                    </p:animEffect>
                                  </p:childTnLst>
                                </p:cTn>
                              </p:par>
                            </p:childTnLst>
                          </p:cTn>
                        </p:par>
                        <p:par>
                          <p:cTn id="55" fill="hold">
                            <p:stCondLst>
                              <p:cond delay="2000"/>
                            </p:stCondLst>
                            <p:childTnLst>
                              <p:par>
                                <p:cTn id="56" presetID="2" presetClass="exit" presetSubtype="6" fill="hold" grpId="1" nodeType="afterEffect">
                                  <p:stCondLst>
                                    <p:cond delay="0"/>
                                  </p:stCondLst>
                                  <p:childTnLst>
                                    <p:anim calcmode="lin" valueType="num">
                                      <p:cBhvr additive="base">
                                        <p:cTn id="57" dur="500"/>
                                        <p:tgtEl>
                                          <p:spTgt spid="14"/>
                                        </p:tgtEl>
                                        <p:attrNameLst>
                                          <p:attrName>ppt_x</p:attrName>
                                        </p:attrNameLst>
                                      </p:cBhvr>
                                      <p:tavLst>
                                        <p:tav tm="0">
                                          <p:val>
                                            <p:strVal val="ppt_x"/>
                                          </p:val>
                                        </p:tav>
                                        <p:tav tm="100000">
                                          <p:val>
                                            <p:strVal val="1+ppt_w/2"/>
                                          </p:val>
                                        </p:tav>
                                      </p:tavLst>
                                    </p:anim>
                                    <p:anim calcmode="lin" valueType="num">
                                      <p:cBhvr additive="base">
                                        <p:cTn id="58" dur="500"/>
                                        <p:tgtEl>
                                          <p:spTgt spid="14"/>
                                        </p:tgtEl>
                                        <p:attrNameLst>
                                          <p:attrName>ppt_y</p:attrName>
                                        </p:attrNameLst>
                                      </p:cBhvr>
                                      <p:tavLst>
                                        <p:tav tm="0">
                                          <p:val>
                                            <p:strVal val="ppt_y"/>
                                          </p:val>
                                        </p:tav>
                                        <p:tav tm="100000">
                                          <p:val>
                                            <p:strVal val="1+ppt_h/2"/>
                                          </p:val>
                                        </p:tav>
                                      </p:tavLst>
                                    </p:anim>
                                    <p:set>
                                      <p:cBhvr>
                                        <p:cTn id="59" dur="1" fill="hold">
                                          <p:stCondLst>
                                            <p:cond delay="499"/>
                                          </p:stCondLst>
                                        </p:cTn>
                                        <p:tgtEl>
                                          <p:spTgt spid="14"/>
                                        </p:tgtEl>
                                        <p:attrNameLst>
                                          <p:attrName>style.visibility</p:attrName>
                                        </p:attrNameLst>
                                      </p:cBhvr>
                                      <p:to>
                                        <p:strVal val="hidden"/>
                                      </p:to>
                                    </p:set>
                                  </p:childTnLst>
                                </p:cTn>
                              </p:par>
                            </p:childTnLst>
                          </p:cTn>
                        </p:par>
                        <p:par>
                          <p:cTn id="60" fill="hold">
                            <p:stCondLst>
                              <p:cond delay="2500"/>
                            </p:stCondLst>
                            <p:childTnLst>
                              <p:par>
                                <p:cTn id="61" presetID="2" presetClass="exit" presetSubtype="6" fill="hold" grpId="1" nodeType="afterEffect">
                                  <p:stCondLst>
                                    <p:cond delay="0"/>
                                  </p:stCondLst>
                                  <p:childTnLst>
                                    <p:anim calcmode="lin" valueType="num">
                                      <p:cBhvr additive="base">
                                        <p:cTn id="62" dur="500"/>
                                        <p:tgtEl>
                                          <p:spTgt spid="13"/>
                                        </p:tgtEl>
                                        <p:attrNameLst>
                                          <p:attrName>ppt_x</p:attrName>
                                        </p:attrNameLst>
                                      </p:cBhvr>
                                      <p:tavLst>
                                        <p:tav tm="0">
                                          <p:val>
                                            <p:strVal val="ppt_x"/>
                                          </p:val>
                                        </p:tav>
                                        <p:tav tm="100000">
                                          <p:val>
                                            <p:strVal val="1+ppt_w/2"/>
                                          </p:val>
                                        </p:tav>
                                      </p:tavLst>
                                    </p:anim>
                                    <p:anim calcmode="lin" valueType="num">
                                      <p:cBhvr additive="base">
                                        <p:cTn id="63" dur="500"/>
                                        <p:tgtEl>
                                          <p:spTgt spid="13"/>
                                        </p:tgtEl>
                                        <p:attrNameLst>
                                          <p:attrName>ppt_y</p:attrName>
                                        </p:attrNameLst>
                                      </p:cBhvr>
                                      <p:tavLst>
                                        <p:tav tm="0">
                                          <p:val>
                                            <p:strVal val="ppt_y"/>
                                          </p:val>
                                        </p:tav>
                                        <p:tav tm="100000">
                                          <p:val>
                                            <p:strVal val="1+ppt_h/2"/>
                                          </p:val>
                                        </p:tav>
                                      </p:tavLst>
                                    </p:anim>
                                    <p:set>
                                      <p:cBhvr>
                                        <p:cTn id="64" dur="1" fill="hold">
                                          <p:stCondLst>
                                            <p:cond delay="499"/>
                                          </p:stCondLst>
                                        </p:cTn>
                                        <p:tgtEl>
                                          <p:spTgt spid="13"/>
                                        </p:tgtEl>
                                        <p:attrNameLst>
                                          <p:attrName>style.visibility</p:attrName>
                                        </p:attrNameLst>
                                      </p:cBhvr>
                                      <p:to>
                                        <p:strVal val="hidden"/>
                                      </p:to>
                                    </p:set>
                                  </p:childTnLst>
                                </p:cTn>
                              </p:par>
                            </p:childTnLst>
                          </p:cTn>
                        </p:par>
                        <p:par>
                          <p:cTn id="65" fill="hold">
                            <p:stCondLst>
                              <p:cond delay="3000"/>
                            </p:stCondLst>
                            <p:childTnLst>
                              <p:par>
                                <p:cTn id="66" presetID="2" presetClass="exit" presetSubtype="6" fill="hold" grpId="1" nodeType="afterEffect">
                                  <p:stCondLst>
                                    <p:cond delay="0"/>
                                  </p:stCondLst>
                                  <p:childTnLst>
                                    <p:anim calcmode="lin" valueType="num">
                                      <p:cBhvr additive="base">
                                        <p:cTn id="67" dur="500"/>
                                        <p:tgtEl>
                                          <p:spTgt spid="12"/>
                                        </p:tgtEl>
                                        <p:attrNameLst>
                                          <p:attrName>ppt_x</p:attrName>
                                        </p:attrNameLst>
                                      </p:cBhvr>
                                      <p:tavLst>
                                        <p:tav tm="0">
                                          <p:val>
                                            <p:strVal val="ppt_x"/>
                                          </p:val>
                                        </p:tav>
                                        <p:tav tm="100000">
                                          <p:val>
                                            <p:strVal val="1+ppt_w/2"/>
                                          </p:val>
                                        </p:tav>
                                      </p:tavLst>
                                    </p:anim>
                                    <p:anim calcmode="lin" valueType="num">
                                      <p:cBhvr additive="base">
                                        <p:cTn id="68" dur="500"/>
                                        <p:tgtEl>
                                          <p:spTgt spid="12"/>
                                        </p:tgtEl>
                                        <p:attrNameLst>
                                          <p:attrName>ppt_y</p:attrName>
                                        </p:attrNameLst>
                                      </p:cBhvr>
                                      <p:tavLst>
                                        <p:tav tm="0">
                                          <p:val>
                                            <p:strVal val="ppt_y"/>
                                          </p:val>
                                        </p:tav>
                                        <p:tav tm="100000">
                                          <p:val>
                                            <p:strVal val="1+ppt_h/2"/>
                                          </p:val>
                                        </p:tav>
                                      </p:tavLst>
                                    </p:anim>
                                    <p:set>
                                      <p:cBhvr>
                                        <p:cTn id="69" dur="1" fill="hold">
                                          <p:stCondLst>
                                            <p:cond delay="499"/>
                                          </p:stCondLst>
                                        </p:cTn>
                                        <p:tgtEl>
                                          <p:spTgt spid="12"/>
                                        </p:tgtEl>
                                        <p:attrNameLst>
                                          <p:attrName>style.visibility</p:attrName>
                                        </p:attrNameLst>
                                      </p:cBhvr>
                                      <p:to>
                                        <p:strVal val="hidden"/>
                                      </p:to>
                                    </p:set>
                                  </p:childTnLst>
                                </p:cTn>
                              </p:par>
                            </p:childTnLst>
                          </p:cTn>
                        </p:par>
                        <p:par>
                          <p:cTn id="70" fill="hold">
                            <p:stCondLst>
                              <p:cond delay="3500"/>
                            </p:stCondLst>
                            <p:childTnLst>
                              <p:par>
                                <p:cTn id="71" presetID="2" presetClass="exit" presetSubtype="6" fill="hold" grpId="1" nodeType="afterEffect">
                                  <p:stCondLst>
                                    <p:cond delay="0"/>
                                  </p:stCondLst>
                                  <p:childTnLst>
                                    <p:anim calcmode="lin" valueType="num">
                                      <p:cBhvr additive="base">
                                        <p:cTn id="72" dur="500"/>
                                        <p:tgtEl>
                                          <p:spTgt spid="11"/>
                                        </p:tgtEl>
                                        <p:attrNameLst>
                                          <p:attrName>ppt_x</p:attrName>
                                        </p:attrNameLst>
                                      </p:cBhvr>
                                      <p:tavLst>
                                        <p:tav tm="0">
                                          <p:val>
                                            <p:strVal val="ppt_x"/>
                                          </p:val>
                                        </p:tav>
                                        <p:tav tm="100000">
                                          <p:val>
                                            <p:strVal val="1+ppt_w/2"/>
                                          </p:val>
                                        </p:tav>
                                      </p:tavLst>
                                    </p:anim>
                                    <p:anim calcmode="lin" valueType="num">
                                      <p:cBhvr additive="base">
                                        <p:cTn id="73" dur="500"/>
                                        <p:tgtEl>
                                          <p:spTgt spid="11"/>
                                        </p:tgtEl>
                                        <p:attrNameLst>
                                          <p:attrName>ppt_y</p:attrName>
                                        </p:attrNameLst>
                                      </p:cBhvr>
                                      <p:tavLst>
                                        <p:tav tm="0">
                                          <p:val>
                                            <p:strVal val="ppt_y"/>
                                          </p:val>
                                        </p:tav>
                                        <p:tav tm="100000">
                                          <p:val>
                                            <p:strVal val="1+ppt_h/2"/>
                                          </p:val>
                                        </p:tav>
                                      </p:tavLst>
                                    </p:anim>
                                    <p:set>
                                      <p:cBhvr>
                                        <p:cTn id="74" dur="1" fill="hold">
                                          <p:stCondLst>
                                            <p:cond delay="499"/>
                                          </p:stCondLst>
                                        </p:cTn>
                                        <p:tgtEl>
                                          <p:spTgt spid="11"/>
                                        </p:tgtEl>
                                        <p:attrNameLst>
                                          <p:attrName>style.visibility</p:attrName>
                                        </p:attrNameLst>
                                      </p:cBhvr>
                                      <p:to>
                                        <p:strVal val="hidden"/>
                                      </p:to>
                                    </p:set>
                                  </p:childTnLst>
                                </p:cTn>
                              </p:par>
                            </p:childTnLst>
                          </p:cTn>
                        </p:par>
                        <p:par>
                          <p:cTn id="75" fill="hold">
                            <p:stCondLst>
                              <p:cond delay="4000"/>
                            </p:stCondLst>
                            <p:childTnLst>
                              <p:par>
                                <p:cTn id="76" presetID="2" presetClass="exit" presetSubtype="6" fill="hold" grpId="1" nodeType="afterEffect">
                                  <p:stCondLst>
                                    <p:cond delay="0"/>
                                  </p:stCondLst>
                                  <p:childTnLst>
                                    <p:anim calcmode="lin" valueType="num">
                                      <p:cBhvr additive="base">
                                        <p:cTn id="77" dur="500"/>
                                        <p:tgtEl>
                                          <p:spTgt spid="10"/>
                                        </p:tgtEl>
                                        <p:attrNameLst>
                                          <p:attrName>ppt_x</p:attrName>
                                        </p:attrNameLst>
                                      </p:cBhvr>
                                      <p:tavLst>
                                        <p:tav tm="0">
                                          <p:val>
                                            <p:strVal val="ppt_x"/>
                                          </p:val>
                                        </p:tav>
                                        <p:tav tm="100000">
                                          <p:val>
                                            <p:strVal val="1+ppt_w/2"/>
                                          </p:val>
                                        </p:tav>
                                      </p:tavLst>
                                    </p:anim>
                                    <p:anim calcmode="lin" valueType="num">
                                      <p:cBhvr additive="base">
                                        <p:cTn id="78" dur="500"/>
                                        <p:tgtEl>
                                          <p:spTgt spid="10"/>
                                        </p:tgtEl>
                                        <p:attrNameLst>
                                          <p:attrName>ppt_y</p:attrName>
                                        </p:attrNameLst>
                                      </p:cBhvr>
                                      <p:tavLst>
                                        <p:tav tm="0">
                                          <p:val>
                                            <p:strVal val="ppt_y"/>
                                          </p:val>
                                        </p:tav>
                                        <p:tav tm="100000">
                                          <p:val>
                                            <p:strVal val="1+ppt_h/2"/>
                                          </p:val>
                                        </p:tav>
                                      </p:tavLst>
                                    </p:anim>
                                    <p:set>
                                      <p:cBhvr>
                                        <p:cTn id="79" dur="1" fill="hold">
                                          <p:stCondLst>
                                            <p:cond delay="499"/>
                                          </p:stCondLst>
                                        </p:cTn>
                                        <p:tgtEl>
                                          <p:spTgt spid="10"/>
                                        </p:tgtEl>
                                        <p:attrNameLst>
                                          <p:attrName>style.visibility</p:attrName>
                                        </p:attrNameLst>
                                      </p:cBhvr>
                                      <p:to>
                                        <p:strVal val="hidden"/>
                                      </p:to>
                                    </p:set>
                                  </p:childTnLst>
                                </p:cTn>
                              </p:par>
                            </p:childTnLst>
                          </p:cTn>
                        </p:par>
                        <p:par>
                          <p:cTn id="80" fill="hold">
                            <p:stCondLst>
                              <p:cond delay="4500"/>
                            </p:stCondLst>
                            <p:childTnLst>
                              <p:par>
                                <p:cTn id="81" presetID="2" presetClass="exit" presetSubtype="6" fill="hold" grpId="1" nodeType="afterEffect">
                                  <p:stCondLst>
                                    <p:cond delay="0"/>
                                  </p:stCondLst>
                                  <p:childTnLst>
                                    <p:anim calcmode="lin" valueType="num">
                                      <p:cBhvr additive="base">
                                        <p:cTn id="82" dur="500"/>
                                        <p:tgtEl>
                                          <p:spTgt spid="8"/>
                                        </p:tgtEl>
                                        <p:attrNameLst>
                                          <p:attrName>ppt_x</p:attrName>
                                        </p:attrNameLst>
                                      </p:cBhvr>
                                      <p:tavLst>
                                        <p:tav tm="0">
                                          <p:val>
                                            <p:strVal val="ppt_x"/>
                                          </p:val>
                                        </p:tav>
                                        <p:tav tm="100000">
                                          <p:val>
                                            <p:strVal val="1+ppt_w/2"/>
                                          </p:val>
                                        </p:tav>
                                      </p:tavLst>
                                    </p:anim>
                                    <p:anim calcmode="lin" valueType="num">
                                      <p:cBhvr additive="base">
                                        <p:cTn id="83" dur="500"/>
                                        <p:tgtEl>
                                          <p:spTgt spid="8"/>
                                        </p:tgtEl>
                                        <p:attrNameLst>
                                          <p:attrName>ppt_y</p:attrName>
                                        </p:attrNameLst>
                                      </p:cBhvr>
                                      <p:tavLst>
                                        <p:tav tm="0">
                                          <p:val>
                                            <p:strVal val="ppt_y"/>
                                          </p:val>
                                        </p:tav>
                                        <p:tav tm="100000">
                                          <p:val>
                                            <p:strVal val="1+ppt_h/2"/>
                                          </p:val>
                                        </p:tav>
                                      </p:tavLst>
                                    </p:anim>
                                    <p:set>
                                      <p:cBhvr>
                                        <p:cTn id="84" dur="1" fill="hold">
                                          <p:stCondLst>
                                            <p:cond delay="499"/>
                                          </p:stCondLst>
                                        </p:cTn>
                                        <p:tgtEl>
                                          <p:spTgt spid="8"/>
                                        </p:tgtEl>
                                        <p:attrNameLst>
                                          <p:attrName>style.visibility</p:attrName>
                                        </p:attrNameLst>
                                      </p:cBhvr>
                                      <p:to>
                                        <p:strVal val="hidden"/>
                                      </p:to>
                                    </p:set>
                                  </p:childTnLst>
                                </p:cTn>
                              </p:par>
                            </p:childTnLst>
                          </p:cTn>
                        </p:par>
                        <p:par>
                          <p:cTn id="85" fill="hold">
                            <p:stCondLst>
                              <p:cond delay="5000"/>
                            </p:stCondLst>
                            <p:childTnLst>
                              <p:par>
                                <p:cTn id="86" presetID="2" presetClass="exit" presetSubtype="6" fill="hold" grpId="1" nodeType="afterEffect">
                                  <p:stCondLst>
                                    <p:cond delay="0"/>
                                  </p:stCondLst>
                                  <p:childTnLst>
                                    <p:anim calcmode="lin" valueType="num">
                                      <p:cBhvr additive="base">
                                        <p:cTn id="87" dur="500"/>
                                        <p:tgtEl>
                                          <p:spTgt spid="9"/>
                                        </p:tgtEl>
                                        <p:attrNameLst>
                                          <p:attrName>ppt_x</p:attrName>
                                        </p:attrNameLst>
                                      </p:cBhvr>
                                      <p:tavLst>
                                        <p:tav tm="0">
                                          <p:val>
                                            <p:strVal val="ppt_x"/>
                                          </p:val>
                                        </p:tav>
                                        <p:tav tm="100000">
                                          <p:val>
                                            <p:strVal val="1+ppt_w/2"/>
                                          </p:val>
                                        </p:tav>
                                      </p:tavLst>
                                    </p:anim>
                                    <p:anim calcmode="lin" valueType="num">
                                      <p:cBhvr additive="base">
                                        <p:cTn id="88" dur="500"/>
                                        <p:tgtEl>
                                          <p:spTgt spid="9"/>
                                        </p:tgtEl>
                                        <p:attrNameLst>
                                          <p:attrName>ppt_y</p:attrName>
                                        </p:attrNameLst>
                                      </p:cBhvr>
                                      <p:tavLst>
                                        <p:tav tm="0">
                                          <p:val>
                                            <p:strVal val="ppt_y"/>
                                          </p:val>
                                        </p:tav>
                                        <p:tav tm="100000">
                                          <p:val>
                                            <p:strVal val="1+ppt_h/2"/>
                                          </p:val>
                                        </p:tav>
                                      </p:tavLst>
                                    </p:anim>
                                    <p:set>
                                      <p:cBhvr>
                                        <p:cTn id="89"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P spid="9" grpId="1" animBg="1"/>
      <p:bldP spid="10" grpId="0" animBg="1"/>
      <p:bldP spid="10" grpId="1" animBg="1"/>
      <p:bldP spid="11" grpId="0" animBg="1"/>
      <p:bldP spid="11" grpId="1" animBg="1"/>
      <p:bldP spid="12" grpId="0" animBg="1"/>
      <p:bldP spid="12" grpId="1" animBg="1"/>
      <p:bldP spid="13" grpId="0" animBg="1"/>
      <p:bldP spid="13" grpId="1" animBg="1"/>
      <p:bldP spid="14" grpId="0" animBg="1"/>
      <p:bldP spid="14" grpId="1" animBg="1"/>
      <p:bldP spid="15" grpId="0" animBg="1"/>
      <p:bldP spid="17" grpId="0" animBg="1"/>
      <p:bldP spid="17" grpId="1" animBg="1"/>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descr="elacos.jpg"/>
          <p:cNvPicPr>
            <a:picLocks noChangeAspect="1"/>
          </p:cNvPicPr>
          <p:nvPr/>
        </p:nvPicPr>
        <p:blipFill>
          <a:blip r:embed="rId3" cstate="print"/>
          <a:stretch>
            <a:fillRect/>
          </a:stretch>
        </p:blipFill>
        <p:spPr>
          <a:xfrm>
            <a:off x="2286000" y="533400"/>
            <a:ext cx="4617130" cy="6032500"/>
          </a:xfrm>
          <a:prstGeom prst="rect">
            <a:avLst/>
          </a:prstGeom>
          <a:solidFill>
            <a:schemeClr val="bg1">
              <a:alpha val="0"/>
            </a:schemeClr>
          </a:solidFill>
          <a:ln w="228600" cap="sq" cmpd="thickThin">
            <a:solidFill>
              <a:srgbClr val="000000"/>
            </a:solidFill>
            <a:prstDash val="solid"/>
            <a:miter lim="800000"/>
          </a:ln>
          <a:effectLst>
            <a:innerShdw blurRad="76200">
              <a:srgbClr val="000000"/>
            </a:innerShdw>
          </a:effectLst>
        </p:spPr>
      </p:pic>
      <p:sp>
        <p:nvSpPr>
          <p:cNvPr id="4" name="Oval 3"/>
          <p:cNvSpPr/>
          <p:nvPr/>
        </p:nvSpPr>
        <p:spPr>
          <a:xfrm>
            <a:off x="1981200" y="457200"/>
            <a:ext cx="5105400" cy="2133600"/>
          </a:xfrm>
          <a:prstGeom prst="ellipse">
            <a:avLst/>
          </a:prstGeom>
          <a:noFill/>
          <a:ln w="63500">
            <a:solidFill>
              <a:srgbClr val="FF3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p:cNvSpPr/>
          <p:nvPr/>
        </p:nvSpPr>
        <p:spPr>
          <a:xfrm rot="20805500">
            <a:off x="81854" y="1184182"/>
            <a:ext cx="1797415" cy="923330"/>
          </a:xfrm>
          <a:prstGeom prst="rect">
            <a:avLst/>
          </a:prstGeom>
          <a:noFill/>
        </p:spPr>
        <p:txBody>
          <a:bodyPr wrap="none" lIns="91440" tIns="45720" rIns="91440" bIns="45720">
            <a:spAutoFit/>
          </a:bodyPr>
          <a:lstStyle/>
          <a:p>
            <a:pPr algn="ctr"/>
            <a:r>
              <a:rPr lang="en-US" sz="5400" b="1" cap="none" spc="0" dirty="0" smtClean="0">
                <a:ln w="1905"/>
                <a:solidFill>
                  <a:srgbClr val="FF3300"/>
                </a:solidFill>
                <a:effectLst>
                  <a:innerShdw blurRad="69850" dist="43180" dir="5400000">
                    <a:srgbClr val="000000">
                      <a:alpha val="65000"/>
                    </a:srgbClr>
                  </a:innerShdw>
                </a:effectLst>
              </a:rPr>
              <a:t>GOAL</a:t>
            </a:r>
            <a:endParaRPr lang="en-US" sz="5400" b="1" cap="none" spc="0" dirty="0">
              <a:ln w="1905"/>
              <a:solidFill>
                <a:srgbClr val="FF3300"/>
              </a:solidFill>
              <a:effectLst>
                <a:innerShdw blurRad="69850" dist="43180" dir="5400000">
                  <a:srgbClr val="000000">
                    <a:alpha val="65000"/>
                  </a:srgbClr>
                </a:innerShdw>
              </a:effectLst>
            </a:endParaRPr>
          </a:p>
        </p:txBody>
      </p:sp>
      <p:cxnSp>
        <p:nvCxnSpPr>
          <p:cNvPr id="8" name="Straight Arrow Connector 7"/>
          <p:cNvCxnSpPr/>
          <p:nvPr/>
        </p:nvCxnSpPr>
        <p:spPr>
          <a:xfrm flipV="1">
            <a:off x="228600" y="1752600"/>
            <a:ext cx="1752600" cy="457200"/>
          </a:xfrm>
          <a:prstGeom prst="straightConnector1">
            <a:avLst/>
          </a:prstGeom>
          <a:ln w="635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7-Point Star 10"/>
          <p:cNvSpPr/>
          <p:nvPr/>
        </p:nvSpPr>
        <p:spPr>
          <a:xfrm>
            <a:off x="3352800" y="1371600"/>
            <a:ext cx="1219200" cy="609600"/>
          </a:xfrm>
          <a:prstGeom prst="star7">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7-Point Star 11"/>
          <p:cNvSpPr/>
          <p:nvPr/>
        </p:nvSpPr>
        <p:spPr>
          <a:xfrm>
            <a:off x="3048000" y="3200400"/>
            <a:ext cx="1219200" cy="838200"/>
          </a:xfrm>
          <a:prstGeom prst="star7">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7-Point Star 13"/>
          <p:cNvSpPr/>
          <p:nvPr/>
        </p:nvSpPr>
        <p:spPr>
          <a:xfrm>
            <a:off x="3048000" y="4419600"/>
            <a:ext cx="1447800" cy="838200"/>
          </a:xfrm>
          <a:prstGeom prst="star7">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7-Point Star 14"/>
          <p:cNvSpPr/>
          <p:nvPr/>
        </p:nvSpPr>
        <p:spPr>
          <a:xfrm>
            <a:off x="4800600" y="4724400"/>
            <a:ext cx="1219200" cy="609600"/>
          </a:xfrm>
          <a:prstGeom prst="star7">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7-Point Star 15"/>
          <p:cNvSpPr/>
          <p:nvPr/>
        </p:nvSpPr>
        <p:spPr>
          <a:xfrm>
            <a:off x="4343400" y="1905000"/>
            <a:ext cx="1600200" cy="685800"/>
          </a:xfrm>
          <a:prstGeom prst="star7">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7-Point Star 12"/>
          <p:cNvSpPr/>
          <p:nvPr/>
        </p:nvSpPr>
        <p:spPr>
          <a:xfrm>
            <a:off x="4572000" y="3124200"/>
            <a:ext cx="1524000" cy="838200"/>
          </a:xfrm>
          <a:prstGeom prst="star7">
            <a:avLst/>
          </a:prstGeom>
          <a:noFill/>
          <a:ln w="4445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7-Point Star 49"/>
          <p:cNvSpPr/>
          <p:nvPr/>
        </p:nvSpPr>
        <p:spPr>
          <a:xfrm>
            <a:off x="6096000" y="2209800"/>
            <a:ext cx="3048000" cy="1524000"/>
          </a:xfrm>
          <a:prstGeom prst="star7">
            <a:avLst/>
          </a:prstGeom>
          <a:noFill/>
          <a:ln w="57150" cap="rnd">
            <a:solidFill>
              <a:srgbClr val="FFFF00"/>
            </a:solidFill>
            <a:miter lim="800000"/>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solidFill>
                <a:srgbClr val="FF3300"/>
              </a:solidFill>
            </a:endParaRPr>
          </a:p>
        </p:txBody>
      </p:sp>
      <p:sp>
        <p:nvSpPr>
          <p:cNvPr id="51" name="Rectangle 50"/>
          <p:cNvSpPr/>
          <p:nvPr/>
        </p:nvSpPr>
        <p:spPr>
          <a:xfrm>
            <a:off x="6553200" y="2514600"/>
            <a:ext cx="2344744" cy="923330"/>
          </a:xfrm>
          <a:prstGeom prst="rect">
            <a:avLst/>
          </a:prstGeom>
          <a:noFill/>
        </p:spPr>
        <p:txBody>
          <a:bodyPr wrap="none" lIns="91440" tIns="45720" rIns="91440" bIns="45720">
            <a:spAutoFit/>
          </a:bodyPr>
          <a:lstStyle/>
          <a:p>
            <a:pPr algn="ctr"/>
            <a:r>
              <a:rPr lang="en-US" sz="5400" b="1" cap="none" spc="0" dirty="0" smtClean="0">
                <a:ln w="1905"/>
                <a:solidFill>
                  <a:srgbClr val="FF3300"/>
                </a:solidFill>
                <a:effectLst>
                  <a:innerShdw blurRad="69850" dist="43180" dir="5400000">
                    <a:srgbClr val="000000">
                      <a:alpha val="65000"/>
                    </a:srgbClr>
                  </a:innerShdw>
                </a:effectLst>
              </a:rPr>
              <a:t>Strands</a:t>
            </a:r>
            <a:endParaRPr lang="en-US" sz="5400" b="1" cap="none" spc="0" dirty="0">
              <a:ln w="1905"/>
              <a:solidFill>
                <a:srgbClr val="FF3300"/>
              </a:solidFill>
              <a:effectLst>
                <a:innerShdw blurRad="69850" dist="43180" dir="5400000">
                  <a:srgbClr val="000000">
                    <a:alpha val="65000"/>
                  </a:srgbClr>
                </a:innerShdw>
              </a:effectLst>
            </a:endParaRPr>
          </a:p>
        </p:txBody>
      </p:sp>
      <p:cxnSp>
        <p:nvCxnSpPr>
          <p:cNvPr id="52" name="Straight Connector 51"/>
          <p:cNvCxnSpPr>
            <a:stCxn id="50" idx="4"/>
            <a:endCxn id="11" idx="1"/>
          </p:cNvCxnSpPr>
          <p:nvPr/>
        </p:nvCxnSpPr>
        <p:spPr>
          <a:xfrm flipH="1" flipV="1">
            <a:off x="4572003" y="1763638"/>
            <a:ext cx="1523989" cy="1426257"/>
          </a:xfrm>
          <a:prstGeom prst="line">
            <a:avLst/>
          </a:prstGeom>
          <a:ln w="44450">
            <a:solidFill>
              <a:srgbClr val="FFFF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4" name="Straight Connector 53"/>
          <p:cNvCxnSpPr>
            <a:stCxn id="50" idx="4"/>
          </p:cNvCxnSpPr>
          <p:nvPr/>
        </p:nvCxnSpPr>
        <p:spPr>
          <a:xfrm flipH="1">
            <a:off x="4038600" y="3189895"/>
            <a:ext cx="2057392" cy="391505"/>
          </a:xfrm>
          <a:prstGeom prst="line">
            <a:avLst/>
          </a:prstGeom>
          <a:ln w="44450">
            <a:solidFill>
              <a:srgbClr val="FFFF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6" name="Straight Connector 55"/>
          <p:cNvCxnSpPr>
            <a:stCxn id="50" idx="4"/>
            <a:endCxn id="13" idx="6"/>
          </p:cNvCxnSpPr>
          <p:nvPr/>
        </p:nvCxnSpPr>
        <p:spPr>
          <a:xfrm flipH="1" flipV="1">
            <a:off x="5334000" y="3124200"/>
            <a:ext cx="761992" cy="65695"/>
          </a:xfrm>
          <a:prstGeom prst="line">
            <a:avLst/>
          </a:prstGeom>
          <a:ln w="44450">
            <a:solidFill>
              <a:srgbClr val="FFFF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7" name="Straight Connector 56"/>
          <p:cNvCxnSpPr>
            <a:endCxn id="14" idx="0"/>
          </p:cNvCxnSpPr>
          <p:nvPr/>
        </p:nvCxnSpPr>
        <p:spPr>
          <a:xfrm flipH="1">
            <a:off x="4352423" y="3200400"/>
            <a:ext cx="1667377" cy="1385216"/>
          </a:xfrm>
          <a:prstGeom prst="line">
            <a:avLst/>
          </a:prstGeom>
          <a:ln w="44450">
            <a:solidFill>
              <a:srgbClr val="FFFF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58" name="Straight Connector 57"/>
          <p:cNvCxnSpPr>
            <a:stCxn id="50" idx="4"/>
          </p:cNvCxnSpPr>
          <p:nvPr/>
        </p:nvCxnSpPr>
        <p:spPr>
          <a:xfrm flipH="1">
            <a:off x="5410200" y="3189895"/>
            <a:ext cx="685792" cy="1534505"/>
          </a:xfrm>
          <a:prstGeom prst="line">
            <a:avLst/>
          </a:prstGeom>
          <a:ln w="44450">
            <a:solidFill>
              <a:srgbClr val="FFFF00"/>
            </a:solidFill>
          </a:ln>
          <a:effectLst>
            <a:outerShdw blurRad="63500" sx="102000" sy="102000" algn="c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par>
                                <p:cTn id="8" presetID="18" presetClass="entr" presetSubtype="3"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strips(upRight)">
                                      <p:cBhvr>
                                        <p:cTn id="10" dur="1000"/>
                                        <p:tgtEl>
                                          <p:spTgt spid="4"/>
                                        </p:tgtEl>
                                      </p:cBhvr>
                                    </p:animEffect>
                                  </p:childTnLst>
                                </p:cTn>
                              </p:par>
                              <p:par>
                                <p:cTn id="11" presetID="2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1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500"/>
                                        <p:tgtEl>
                                          <p:spTgt spid="6"/>
                                        </p:tgtEl>
                                      </p:cBhvr>
                                    </p:animEffect>
                                    <p:set>
                                      <p:cBhvr>
                                        <p:cTn id="18" dur="1" fill="hold">
                                          <p:stCondLst>
                                            <p:cond delay="499"/>
                                          </p:stCondLst>
                                        </p:cTn>
                                        <p:tgtEl>
                                          <p:spTgt spid="6"/>
                                        </p:tgtEl>
                                        <p:attrNameLst>
                                          <p:attrName>style.visibility</p:attrName>
                                        </p:attrNameLst>
                                      </p:cBhvr>
                                      <p:to>
                                        <p:strVal val="hidden"/>
                                      </p:to>
                                    </p:set>
                                  </p:childTnLst>
                                </p:cTn>
                              </p:par>
                              <p:par>
                                <p:cTn id="19" presetID="9" presetClass="exit" presetSubtype="0" fill="hold" nodeType="withEffect">
                                  <p:stCondLst>
                                    <p:cond delay="0"/>
                                  </p:stCondLst>
                                  <p:childTnLst>
                                    <p:animEffect transition="out" filter="dissolve">
                                      <p:cBhvr>
                                        <p:cTn id="20" dur="500"/>
                                        <p:tgtEl>
                                          <p:spTgt spid="8"/>
                                        </p:tgtEl>
                                      </p:cBhvr>
                                    </p:animEffect>
                                    <p:set>
                                      <p:cBhvr>
                                        <p:cTn id="21" dur="1" fill="hold">
                                          <p:stCondLst>
                                            <p:cond delay="499"/>
                                          </p:stCondLst>
                                        </p:cTn>
                                        <p:tgtEl>
                                          <p:spTgt spid="8"/>
                                        </p:tgtEl>
                                        <p:attrNameLst>
                                          <p:attrName>style.visibility</p:attrName>
                                        </p:attrNameLst>
                                      </p:cBhvr>
                                      <p:to>
                                        <p:strVal val="hidden"/>
                                      </p:to>
                                    </p:set>
                                  </p:childTnLst>
                                </p:cTn>
                              </p:par>
                              <p:par>
                                <p:cTn id="22" presetID="9" presetClass="exit" presetSubtype="0" fill="hold" grpId="1" nodeType="withEffect">
                                  <p:stCondLst>
                                    <p:cond delay="0"/>
                                  </p:stCondLst>
                                  <p:childTnLst>
                                    <p:animEffect transition="out" filter="dissolve">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39" presetClass="entr" presetSubtype="0" accel="100000" fill="hold" grpId="0" nodeType="click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1000" fill="hold"/>
                                        <p:tgtEl>
                                          <p:spTgt spid="11"/>
                                        </p:tgtEl>
                                        <p:attrNameLst>
                                          <p:attrName>ppt_h</p:attrName>
                                        </p:attrNameLst>
                                      </p:cBhvr>
                                      <p:tavLst>
                                        <p:tav tm="0">
                                          <p:val>
                                            <p:strVal val="#ppt_h/20"/>
                                          </p:val>
                                        </p:tav>
                                        <p:tav tm="50000">
                                          <p:val>
                                            <p:strVal val="#ppt_h/20"/>
                                          </p:val>
                                        </p:tav>
                                        <p:tav tm="100000">
                                          <p:val>
                                            <p:strVal val="#ppt_h"/>
                                          </p:val>
                                        </p:tav>
                                      </p:tavLst>
                                    </p:anim>
                                    <p:anim calcmode="lin" valueType="num">
                                      <p:cBhvr>
                                        <p:cTn id="30" dur="1000" fill="hold"/>
                                        <p:tgtEl>
                                          <p:spTgt spid="11"/>
                                        </p:tgtEl>
                                        <p:attrNameLst>
                                          <p:attrName>ppt_w</p:attrName>
                                        </p:attrNameLst>
                                      </p:cBhvr>
                                      <p:tavLst>
                                        <p:tav tm="0">
                                          <p:val>
                                            <p:strVal val="#ppt_w+.3"/>
                                          </p:val>
                                        </p:tav>
                                        <p:tav tm="50000">
                                          <p:val>
                                            <p:strVal val="#ppt_w+.3"/>
                                          </p:val>
                                        </p:tav>
                                        <p:tav tm="100000">
                                          <p:val>
                                            <p:strVal val="#ppt_w"/>
                                          </p:val>
                                        </p:tav>
                                      </p:tavLst>
                                    </p:anim>
                                    <p:anim calcmode="lin" valueType="num">
                                      <p:cBhvr>
                                        <p:cTn id="31" dur="1000" fill="hold"/>
                                        <p:tgtEl>
                                          <p:spTgt spid="11"/>
                                        </p:tgtEl>
                                        <p:attrNameLst>
                                          <p:attrName>ppt_x</p:attrName>
                                        </p:attrNameLst>
                                      </p:cBhvr>
                                      <p:tavLst>
                                        <p:tav tm="0">
                                          <p:val>
                                            <p:strVal val="#ppt_x-.3"/>
                                          </p:val>
                                        </p:tav>
                                        <p:tav tm="50000">
                                          <p:val>
                                            <p:strVal val="#ppt_x"/>
                                          </p:val>
                                        </p:tav>
                                        <p:tav tm="100000">
                                          <p:val>
                                            <p:strVal val="#ppt_x"/>
                                          </p:val>
                                        </p:tav>
                                      </p:tavLst>
                                    </p:anim>
                                    <p:anim calcmode="lin" valueType="num">
                                      <p:cBhvr>
                                        <p:cTn id="32" dur="1000" fill="hold"/>
                                        <p:tgtEl>
                                          <p:spTgt spid="11"/>
                                        </p:tgtEl>
                                        <p:attrNameLst>
                                          <p:attrName>ppt_y</p:attrName>
                                        </p:attrNameLst>
                                      </p:cBhvr>
                                      <p:tavLst>
                                        <p:tav tm="0">
                                          <p:val>
                                            <p:strVal val="#ppt_y"/>
                                          </p:val>
                                        </p:tav>
                                        <p:tav tm="100000">
                                          <p:val>
                                            <p:strVal val="#ppt_y"/>
                                          </p:val>
                                        </p:tav>
                                      </p:tavLst>
                                    </p:anim>
                                  </p:childTnLst>
                                </p:cTn>
                              </p:par>
                            </p:childTnLst>
                          </p:cTn>
                        </p:par>
                        <p:par>
                          <p:cTn id="33" fill="hold">
                            <p:stCondLst>
                              <p:cond delay="1000"/>
                            </p:stCondLst>
                            <p:childTnLst>
                              <p:par>
                                <p:cTn id="34" presetID="39" presetClass="entr" presetSubtype="0" accel="10000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ppt_h</p:attrName>
                                        </p:attrNameLst>
                                      </p:cBhvr>
                                      <p:tavLst>
                                        <p:tav tm="0">
                                          <p:val>
                                            <p:strVal val="#ppt_h/20"/>
                                          </p:val>
                                        </p:tav>
                                        <p:tav tm="50000">
                                          <p:val>
                                            <p:strVal val="#ppt_h/20"/>
                                          </p:val>
                                        </p:tav>
                                        <p:tav tm="100000">
                                          <p:val>
                                            <p:strVal val="#ppt_h"/>
                                          </p:val>
                                        </p:tav>
                                      </p:tavLst>
                                    </p:anim>
                                    <p:anim calcmode="lin" valueType="num">
                                      <p:cBhvr>
                                        <p:cTn id="37" dur="1000" fill="hold"/>
                                        <p:tgtEl>
                                          <p:spTgt spid="16"/>
                                        </p:tgtEl>
                                        <p:attrNameLst>
                                          <p:attrName>ppt_w</p:attrName>
                                        </p:attrNameLst>
                                      </p:cBhvr>
                                      <p:tavLst>
                                        <p:tav tm="0">
                                          <p:val>
                                            <p:strVal val="#ppt_w+.3"/>
                                          </p:val>
                                        </p:tav>
                                        <p:tav tm="50000">
                                          <p:val>
                                            <p:strVal val="#ppt_w+.3"/>
                                          </p:val>
                                        </p:tav>
                                        <p:tav tm="100000">
                                          <p:val>
                                            <p:strVal val="#ppt_w"/>
                                          </p:val>
                                        </p:tav>
                                      </p:tavLst>
                                    </p:anim>
                                    <p:anim calcmode="lin" valueType="num">
                                      <p:cBhvr>
                                        <p:cTn id="38" dur="1000" fill="hold"/>
                                        <p:tgtEl>
                                          <p:spTgt spid="16"/>
                                        </p:tgtEl>
                                        <p:attrNameLst>
                                          <p:attrName>ppt_x</p:attrName>
                                        </p:attrNameLst>
                                      </p:cBhvr>
                                      <p:tavLst>
                                        <p:tav tm="0">
                                          <p:val>
                                            <p:strVal val="#ppt_x-.3"/>
                                          </p:val>
                                        </p:tav>
                                        <p:tav tm="50000">
                                          <p:val>
                                            <p:strVal val="#ppt_x"/>
                                          </p:val>
                                        </p:tav>
                                        <p:tav tm="100000">
                                          <p:val>
                                            <p:strVal val="#ppt_x"/>
                                          </p:val>
                                        </p:tav>
                                      </p:tavLst>
                                    </p:anim>
                                    <p:anim calcmode="lin" valueType="num">
                                      <p:cBhvr>
                                        <p:cTn id="39" dur="1000" fill="hold"/>
                                        <p:tgtEl>
                                          <p:spTgt spid="16"/>
                                        </p:tgtEl>
                                        <p:attrNameLst>
                                          <p:attrName>ppt_y</p:attrName>
                                        </p:attrNameLst>
                                      </p:cBhvr>
                                      <p:tavLst>
                                        <p:tav tm="0">
                                          <p:val>
                                            <p:strVal val="#ppt_y"/>
                                          </p:val>
                                        </p:tav>
                                        <p:tav tm="100000">
                                          <p:val>
                                            <p:strVal val="#ppt_y"/>
                                          </p:val>
                                        </p:tav>
                                      </p:tavLst>
                                    </p:anim>
                                  </p:childTnLst>
                                </p:cTn>
                              </p:par>
                            </p:childTnLst>
                          </p:cTn>
                        </p:par>
                        <p:par>
                          <p:cTn id="40" fill="hold">
                            <p:stCondLst>
                              <p:cond delay="2000"/>
                            </p:stCondLst>
                            <p:childTnLst>
                              <p:par>
                                <p:cTn id="41" presetID="39" presetClass="entr" presetSubtype="0" accel="100000"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 calcmode="lin" valueType="num">
                                      <p:cBhvr>
                                        <p:cTn id="43" dur="1000" fill="hold"/>
                                        <p:tgtEl>
                                          <p:spTgt spid="12"/>
                                        </p:tgtEl>
                                        <p:attrNameLst>
                                          <p:attrName>ppt_h</p:attrName>
                                        </p:attrNameLst>
                                      </p:cBhvr>
                                      <p:tavLst>
                                        <p:tav tm="0">
                                          <p:val>
                                            <p:strVal val="#ppt_h/20"/>
                                          </p:val>
                                        </p:tav>
                                        <p:tav tm="50000">
                                          <p:val>
                                            <p:strVal val="#ppt_h/20"/>
                                          </p:val>
                                        </p:tav>
                                        <p:tav tm="100000">
                                          <p:val>
                                            <p:strVal val="#ppt_h"/>
                                          </p:val>
                                        </p:tav>
                                      </p:tavLst>
                                    </p:anim>
                                    <p:anim calcmode="lin" valueType="num">
                                      <p:cBhvr>
                                        <p:cTn id="44" dur="1000" fill="hold"/>
                                        <p:tgtEl>
                                          <p:spTgt spid="12"/>
                                        </p:tgtEl>
                                        <p:attrNameLst>
                                          <p:attrName>ppt_w</p:attrName>
                                        </p:attrNameLst>
                                      </p:cBhvr>
                                      <p:tavLst>
                                        <p:tav tm="0">
                                          <p:val>
                                            <p:strVal val="#ppt_w+.3"/>
                                          </p:val>
                                        </p:tav>
                                        <p:tav tm="50000">
                                          <p:val>
                                            <p:strVal val="#ppt_w+.3"/>
                                          </p:val>
                                        </p:tav>
                                        <p:tav tm="100000">
                                          <p:val>
                                            <p:strVal val="#ppt_w"/>
                                          </p:val>
                                        </p:tav>
                                      </p:tavLst>
                                    </p:anim>
                                    <p:anim calcmode="lin" valueType="num">
                                      <p:cBhvr>
                                        <p:cTn id="45" dur="1000" fill="hold"/>
                                        <p:tgtEl>
                                          <p:spTgt spid="12"/>
                                        </p:tgtEl>
                                        <p:attrNameLst>
                                          <p:attrName>ppt_x</p:attrName>
                                        </p:attrNameLst>
                                      </p:cBhvr>
                                      <p:tavLst>
                                        <p:tav tm="0">
                                          <p:val>
                                            <p:strVal val="#ppt_x-.3"/>
                                          </p:val>
                                        </p:tav>
                                        <p:tav tm="50000">
                                          <p:val>
                                            <p:strVal val="#ppt_x"/>
                                          </p:val>
                                        </p:tav>
                                        <p:tav tm="100000">
                                          <p:val>
                                            <p:strVal val="#ppt_x"/>
                                          </p:val>
                                        </p:tav>
                                      </p:tavLst>
                                    </p:anim>
                                    <p:anim calcmode="lin" valueType="num">
                                      <p:cBhvr>
                                        <p:cTn id="46" dur="1000" fill="hold"/>
                                        <p:tgtEl>
                                          <p:spTgt spid="12"/>
                                        </p:tgtEl>
                                        <p:attrNameLst>
                                          <p:attrName>ppt_y</p:attrName>
                                        </p:attrNameLst>
                                      </p:cBhvr>
                                      <p:tavLst>
                                        <p:tav tm="0">
                                          <p:val>
                                            <p:strVal val="#ppt_y"/>
                                          </p:val>
                                        </p:tav>
                                        <p:tav tm="100000">
                                          <p:val>
                                            <p:strVal val="#ppt_y"/>
                                          </p:val>
                                        </p:tav>
                                      </p:tavLst>
                                    </p:anim>
                                  </p:childTnLst>
                                </p:cTn>
                              </p:par>
                            </p:childTnLst>
                          </p:cTn>
                        </p:par>
                        <p:par>
                          <p:cTn id="47" fill="hold">
                            <p:stCondLst>
                              <p:cond delay="3000"/>
                            </p:stCondLst>
                            <p:childTnLst>
                              <p:par>
                                <p:cTn id="48" presetID="39" presetClass="entr" presetSubtype="0" accel="100000" fill="hold" grpId="0" nodeType="afterEffect">
                                  <p:stCondLst>
                                    <p:cond delay="0"/>
                                  </p:stCondLst>
                                  <p:childTnLst>
                                    <p:set>
                                      <p:cBhvr>
                                        <p:cTn id="49" dur="1" fill="hold">
                                          <p:stCondLst>
                                            <p:cond delay="0"/>
                                          </p:stCondLst>
                                        </p:cTn>
                                        <p:tgtEl>
                                          <p:spTgt spid="13"/>
                                        </p:tgtEl>
                                        <p:attrNameLst>
                                          <p:attrName>style.visibility</p:attrName>
                                        </p:attrNameLst>
                                      </p:cBhvr>
                                      <p:to>
                                        <p:strVal val="visible"/>
                                      </p:to>
                                    </p:set>
                                    <p:anim calcmode="lin" valueType="num">
                                      <p:cBhvr>
                                        <p:cTn id="50" dur="1000" fill="hold"/>
                                        <p:tgtEl>
                                          <p:spTgt spid="13"/>
                                        </p:tgtEl>
                                        <p:attrNameLst>
                                          <p:attrName>ppt_h</p:attrName>
                                        </p:attrNameLst>
                                      </p:cBhvr>
                                      <p:tavLst>
                                        <p:tav tm="0">
                                          <p:val>
                                            <p:strVal val="#ppt_h/20"/>
                                          </p:val>
                                        </p:tav>
                                        <p:tav tm="50000">
                                          <p:val>
                                            <p:strVal val="#ppt_h/20"/>
                                          </p:val>
                                        </p:tav>
                                        <p:tav tm="100000">
                                          <p:val>
                                            <p:strVal val="#ppt_h"/>
                                          </p:val>
                                        </p:tav>
                                      </p:tavLst>
                                    </p:anim>
                                    <p:anim calcmode="lin" valueType="num">
                                      <p:cBhvr>
                                        <p:cTn id="51" dur="1000" fill="hold"/>
                                        <p:tgtEl>
                                          <p:spTgt spid="13"/>
                                        </p:tgtEl>
                                        <p:attrNameLst>
                                          <p:attrName>ppt_w</p:attrName>
                                        </p:attrNameLst>
                                      </p:cBhvr>
                                      <p:tavLst>
                                        <p:tav tm="0">
                                          <p:val>
                                            <p:strVal val="#ppt_w+.3"/>
                                          </p:val>
                                        </p:tav>
                                        <p:tav tm="50000">
                                          <p:val>
                                            <p:strVal val="#ppt_w+.3"/>
                                          </p:val>
                                        </p:tav>
                                        <p:tav tm="100000">
                                          <p:val>
                                            <p:strVal val="#ppt_w"/>
                                          </p:val>
                                        </p:tav>
                                      </p:tavLst>
                                    </p:anim>
                                    <p:anim calcmode="lin" valueType="num">
                                      <p:cBhvr>
                                        <p:cTn id="52" dur="1000" fill="hold"/>
                                        <p:tgtEl>
                                          <p:spTgt spid="13"/>
                                        </p:tgtEl>
                                        <p:attrNameLst>
                                          <p:attrName>ppt_x</p:attrName>
                                        </p:attrNameLst>
                                      </p:cBhvr>
                                      <p:tavLst>
                                        <p:tav tm="0">
                                          <p:val>
                                            <p:strVal val="#ppt_x-.3"/>
                                          </p:val>
                                        </p:tav>
                                        <p:tav tm="5000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
                                          </p:val>
                                        </p:tav>
                                        <p:tav tm="100000">
                                          <p:val>
                                            <p:strVal val="#ppt_y"/>
                                          </p:val>
                                        </p:tav>
                                      </p:tavLst>
                                    </p:anim>
                                  </p:childTnLst>
                                </p:cTn>
                              </p:par>
                            </p:childTnLst>
                          </p:cTn>
                        </p:par>
                        <p:par>
                          <p:cTn id="54" fill="hold">
                            <p:stCondLst>
                              <p:cond delay="4000"/>
                            </p:stCondLst>
                            <p:childTnLst>
                              <p:par>
                                <p:cTn id="55" presetID="39" presetClass="entr" presetSubtype="0" accel="100000"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p:cTn id="57" dur="1000" fill="hold"/>
                                        <p:tgtEl>
                                          <p:spTgt spid="14"/>
                                        </p:tgtEl>
                                        <p:attrNameLst>
                                          <p:attrName>ppt_h</p:attrName>
                                        </p:attrNameLst>
                                      </p:cBhvr>
                                      <p:tavLst>
                                        <p:tav tm="0">
                                          <p:val>
                                            <p:strVal val="#ppt_h/20"/>
                                          </p:val>
                                        </p:tav>
                                        <p:tav tm="50000">
                                          <p:val>
                                            <p:strVal val="#ppt_h/20"/>
                                          </p:val>
                                        </p:tav>
                                        <p:tav tm="100000">
                                          <p:val>
                                            <p:strVal val="#ppt_h"/>
                                          </p:val>
                                        </p:tav>
                                      </p:tavLst>
                                    </p:anim>
                                    <p:anim calcmode="lin" valueType="num">
                                      <p:cBhvr>
                                        <p:cTn id="58" dur="1000" fill="hold"/>
                                        <p:tgtEl>
                                          <p:spTgt spid="14"/>
                                        </p:tgtEl>
                                        <p:attrNameLst>
                                          <p:attrName>ppt_w</p:attrName>
                                        </p:attrNameLst>
                                      </p:cBhvr>
                                      <p:tavLst>
                                        <p:tav tm="0">
                                          <p:val>
                                            <p:strVal val="#ppt_w+.3"/>
                                          </p:val>
                                        </p:tav>
                                        <p:tav tm="50000">
                                          <p:val>
                                            <p:strVal val="#ppt_w+.3"/>
                                          </p:val>
                                        </p:tav>
                                        <p:tav tm="100000">
                                          <p:val>
                                            <p:strVal val="#ppt_w"/>
                                          </p:val>
                                        </p:tav>
                                      </p:tavLst>
                                    </p:anim>
                                    <p:anim calcmode="lin" valueType="num">
                                      <p:cBhvr>
                                        <p:cTn id="59" dur="1000" fill="hold"/>
                                        <p:tgtEl>
                                          <p:spTgt spid="14"/>
                                        </p:tgtEl>
                                        <p:attrNameLst>
                                          <p:attrName>ppt_x</p:attrName>
                                        </p:attrNameLst>
                                      </p:cBhvr>
                                      <p:tavLst>
                                        <p:tav tm="0">
                                          <p:val>
                                            <p:strVal val="#ppt_x-.3"/>
                                          </p:val>
                                        </p:tav>
                                        <p:tav tm="50000">
                                          <p:val>
                                            <p:strVal val="#ppt_x"/>
                                          </p:val>
                                        </p:tav>
                                        <p:tav tm="100000">
                                          <p:val>
                                            <p:strVal val="#ppt_x"/>
                                          </p:val>
                                        </p:tav>
                                      </p:tavLst>
                                    </p:anim>
                                    <p:anim calcmode="lin" valueType="num">
                                      <p:cBhvr>
                                        <p:cTn id="60" dur="1000" fill="hold"/>
                                        <p:tgtEl>
                                          <p:spTgt spid="14"/>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39" presetClass="entr" presetSubtype="0" accel="100000"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1000" fill="hold"/>
                                        <p:tgtEl>
                                          <p:spTgt spid="15"/>
                                        </p:tgtEl>
                                        <p:attrNameLst>
                                          <p:attrName>ppt_h</p:attrName>
                                        </p:attrNameLst>
                                      </p:cBhvr>
                                      <p:tavLst>
                                        <p:tav tm="0">
                                          <p:val>
                                            <p:strVal val="#ppt_h/20"/>
                                          </p:val>
                                        </p:tav>
                                        <p:tav tm="50000">
                                          <p:val>
                                            <p:strVal val="#ppt_h/20"/>
                                          </p:val>
                                        </p:tav>
                                        <p:tav tm="100000">
                                          <p:val>
                                            <p:strVal val="#ppt_h"/>
                                          </p:val>
                                        </p:tav>
                                      </p:tavLst>
                                    </p:anim>
                                    <p:anim calcmode="lin" valueType="num">
                                      <p:cBhvr>
                                        <p:cTn id="65" dur="1000" fill="hold"/>
                                        <p:tgtEl>
                                          <p:spTgt spid="15"/>
                                        </p:tgtEl>
                                        <p:attrNameLst>
                                          <p:attrName>ppt_w</p:attrName>
                                        </p:attrNameLst>
                                      </p:cBhvr>
                                      <p:tavLst>
                                        <p:tav tm="0">
                                          <p:val>
                                            <p:strVal val="#ppt_w+.3"/>
                                          </p:val>
                                        </p:tav>
                                        <p:tav tm="50000">
                                          <p:val>
                                            <p:strVal val="#ppt_w+.3"/>
                                          </p:val>
                                        </p:tav>
                                        <p:tav tm="100000">
                                          <p:val>
                                            <p:strVal val="#ppt_w"/>
                                          </p:val>
                                        </p:tav>
                                      </p:tavLst>
                                    </p:anim>
                                    <p:anim calcmode="lin" valueType="num">
                                      <p:cBhvr>
                                        <p:cTn id="66" dur="1000" fill="hold"/>
                                        <p:tgtEl>
                                          <p:spTgt spid="15"/>
                                        </p:tgtEl>
                                        <p:attrNameLst>
                                          <p:attrName>ppt_x</p:attrName>
                                        </p:attrNameLst>
                                      </p:cBhvr>
                                      <p:tavLst>
                                        <p:tav tm="0">
                                          <p:val>
                                            <p:strVal val="#ppt_x-.3"/>
                                          </p:val>
                                        </p:tav>
                                        <p:tav tm="50000">
                                          <p:val>
                                            <p:strVal val="#ppt_x"/>
                                          </p:val>
                                        </p:tav>
                                        <p:tav tm="100000">
                                          <p:val>
                                            <p:strVal val="#ppt_x"/>
                                          </p:val>
                                        </p:tav>
                                      </p:tavLst>
                                    </p:anim>
                                    <p:anim calcmode="lin" valueType="num">
                                      <p:cBhvr>
                                        <p:cTn id="67" dur="1000" fill="hold"/>
                                        <p:tgtEl>
                                          <p:spTgt spid="15"/>
                                        </p:tgtEl>
                                        <p:attrNameLst>
                                          <p:attrName>ppt_y</p:attrName>
                                        </p:attrNameLst>
                                      </p:cBhvr>
                                      <p:tavLst>
                                        <p:tav tm="0">
                                          <p:val>
                                            <p:strVal val="#ppt_y"/>
                                          </p:val>
                                        </p:tav>
                                        <p:tav tm="100000">
                                          <p:val>
                                            <p:strVal val="#ppt_y"/>
                                          </p:val>
                                        </p:tav>
                                      </p:tavLst>
                                    </p:anim>
                                  </p:childTnLst>
                                </p:cTn>
                              </p:par>
                            </p:childTnLst>
                          </p:cTn>
                        </p:par>
                        <p:par>
                          <p:cTn id="68" fill="hold">
                            <p:stCondLst>
                              <p:cond delay="6000"/>
                            </p:stCondLst>
                            <p:childTnLst>
                              <p:par>
                                <p:cTn id="69" presetID="22" presetClass="entr" presetSubtype="2"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right)">
                                      <p:cBhvr>
                                        <p:cTn id="71" dur="500"/>
                                        <p:tgtEl>
                                          <p:spTgt spid="50"/>
                                        </p:tgtEl>
                                      </p:cBhvr>
                                    </p:animEffect>
                                  </p:childTnLst>
                                </p:cTn>
                              </p:par>
                              <p:par>
                                <p:cTn id="72" presetID="22" presetClass="entr" presetSubtype="2"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wipe(right)">
                                      <p:cBhvr>
                                        <p:cTn id="74" dur="500"/>
                                        <p:tgtEl>
                                          <p:spTgt spid="51"/>
                                        </p:tgtEl>
                                      </p:cBhvr>
                                    </p:animEffect>
                                  </p:childTnLst>
                                </p:cTn>
                              </p:par>
                              <p:par>
                                <p:cTn id="75" presetID="22" presetClass="entr" presetSubtype="2" fill="hold" nodeType="with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right)">
                                      <p:cBhvr>
                                        <p:cTn id="77" dur="500"/>
                                        <p:tgtEl>
                                          <p:spTgt spid="52"/>
                                        </p:tgtEl>
                                      </p:cBhvr>
                                    </p:animEffect>
                                  </p:childTnLst>
                                </p:cTn>
                              </p:par>
                              <p:par>
                                <p:cTn id="78" presetID="22" presetClass="entr" presetSubtype="2" fill="hold" nodeType="with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right)">
                                      <p:cBhvr>
                                        <p:cTn id="80" dur="500"/>
                                        <p:tgtEl>
                                          <p:spTgt spid="54"/>
                                        </p:tgtEl>
                                      </p:cBhvr>
                                    </p:animEffect>
                                  </p:childTnLst>
                                </p:cTn>
                              </p:par>
                              <p:par>
                                <p:cTn id="81" presetID="22" presetClass="entr" presetSubtype="2" fill="hold" nodeType="withEffect">
                                  <p:stCondLst>
                                    <p:cond delay="0"/>
                                  </p:stCondLst>
                                  <p:childTnLst>
                                    <p:set>
                                      <p:cBhvr>
                                        <p:cTn id="82" dur="1" fill="hold">
                                          <p:stCondLst>
                                            <p:cond delay="0"/>
                                          </p:stCondLst>
                                        </p:cTn>
                                        <p:tgtEl>
                                          <p:spTgt spid="56"/>
                                        </p:tgtEl>
                                        <p:attrNameLst>
                                          <p:attrName>style.visibility</p:attrName>
                                        </p:attrNameLst>
                                      </p:cBhvr>
                                      <p:to>
                                        <p:strVal val="visible"/>
                                      </p:to>
                                    </p:set>
                                    <p:animEffect transition="in" filter="wipe(right)">
                                      <p:cBhvr>
                                        <p:cTn id="83" dur="500"/>
                                        <p:tgtEl>
                                          <p:spTgt spid="56"/>
                                        </p:tgtEl>
                                      </p:cBhvr>
                                    </p:animEffect>
                                  </p:childTnLst>
                                </p:cTn>
                              </p:par>
                              <p:par>
                                <p:cTn id="84" presetID="22" presetClass="entr" presetSubtype="2" fill="hold" nodeType="withEffect">
                                  <p:stCondLst>
                                    <p:cond delay="0"/>
                                  </p:stCondLst>
                                  <p:childTnLst>
                                    <p:set>
                                      <p:cBhvr>
                                        <p:cTn id="85" dur="1" fill="hold">
                                          <p:stCondLst>
                                            <p:cond delay="0"/>
                                          </p:stCondLst>
                                        </p:cTn>
                                        <p:tgtEl>
                                          <p:spTgt spid="57"/>
                                        </p:tgtEl>
                                        <p:attrNameLst>
                                          <p:attrName>style.visibility</p:attrName>
                                        </p:attrNameLst>
                                      </p:cBhvr>
                                      <p:to>
                                        <p:strVal val="visible"/>
                                      </p:to>
                                    </p:set>
                                    <p:animEffect transition="in" filter="wipe(right)">
                                      <p:cBhvr>
                                        <p:cTn id="86" dur="500"/>
                                        <p:tgtEl>
                                          <p:spTgt spid="57"/>
                                        </p:tgtEl>
                                      </p:cBhvr>
                                    </p:animEffect>
                                  </p:childTnLst>
                                </p:cTn>
                              </p:par>
                              <p:par>
                                <p:cTn id="87" presetID="22" presetClass="entr" presetSubtype="2" fill="hold" nodeType="withEffect">
                                  <p:stCondLst>
                                    <p:cond delay="0"/>
                                  </p:stCondLst>
                                  <p:childTnLst>
                                    <p:set>
                                      <p:cBhvr>
                                        <p:cTn id="88" dur="1" fill="hold">
                                          <p:stCondLst>
                                            <p:cond delay="0"/>
                                          </p:stCondLst>
                                        </p:cTn>
                                        <p:tgtEl>
                                          <p:spTgt spid="58"/>
                                        </p:tgtEl>
                                        <p:attrNameLst>
                                          <p:attrName>style.visibility</p:attrName>
                                        </p:attrNameLst>
                                      </p:cBhvr>
                                      <p:to>
                                        <p:strVal val="visible"/>
                                      </p:to>
                                    </p:set>
                                    <p:animEffect transition="in" filter="wipe(right)">
                                      <p:cBhvr>
                                        <p:cTn id="89"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P spid="11" grpId="0" animBg="1"/>
      <p:bldP spid="12" grpId="0" animBg="1"/>
      <p:bldP spid="14" grpId="0" animBg="1"/>
      <p:bldP spid="15" grpId="0" animBg="1"/>
      <p:bldP spid="16" grpId="0" animBg="1"/>
      <p:bldP spid="13" grpId="0" animBg="1"/>
      <p:bldP spid="50" grpId="0" animBg="1"/>
      <p:bldP spid="51"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066800"/>
          </a:xfrm>
        </p:spPr>
        <p:txBody>
          <a:bodyPr>
            <a:normAutofit/>
          </a:bodyPr>
          <a:lstStyle/>
          <a:p>
            <a:r>
              <a:rPr lang="en-US" sz="5400" b="1" dirty="0" smtClean="0">
                <a:effectLst>
                  <a:outerShdw blurRad="38100" dist="38100" dir="2700000" algn="tl">
                    <a:srgbClr val="000000">
                      <a:alpha val="43137"/>
                    </a:srgbClr>
                  </a:outerShdw>
                </a:effectLst>
              </a:rPr>
              <a:t>A Balance of Text K-5</a:t>
            </a:r>
            <a:endParaRPr lang="en-US" sz="5400" b="1" dirty="0">
              <a:effectLst>
                <a:outerShdw blurRad="38100" dist="38100" dir="2700000" algn="tl">
                  <a:srgbClr val="000000">
                    <a:alpha val="43137"/>
                  </a:srgbClr>
                </a:outerShdw>
              </a:effectLst>
            </a:endParaRPr>
          </a:p>
        </p:txBody>
      </p:sp>
      <p:sp>
        <p:nvSpPr>
          <p:cNvPr id="4" name="Rounded Rectangle 3"/>
          <p:cNvSpPr/>
          <p:nvPr/>
        </p:nvSpPr>
        <p:spPr>
          <a:xfrm>
            <a:off x="1295400" y="1600200"/>
            <a:ext cx="2667000" cy="990600"/>
          </a:xfrm>
          <a:prstGeom prst="roundRect">
            <a:avLst/>
          </a:prstGeom>
          <a:solidFill>
            <a:srgbClr val="FFFF43"/>
          </a:solidFill>
          <a:ln w="25400">
            <a:prstDash val="solid"/>
          </a:ln>
          <a:effectLst>
            <a:innerShdw blurRad="165100">
              <a:schemeClr val="tx1">
                <a:lumMod val="75000"/>
                <a:lumOff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75000"/>
                    <a:lumOff val="25000"/>
                  </a:schemeClr>
                </a:solidFill>
                <a:effectLst>
                  <a:outerShdw blurRad="38100" dist="38100" dir="2700000" algn="tl">
                    <a:srgbClr val="000000">
                      <a:alpha val="43137"/>
                    </a:srgbClr>
                  </a:outerShdw>
                </a:effectLst>
              </a:rPr>
              <a:t>Informational Text</a:t>
            </a:r>
            <a:endParaRPr lang="en-US" sz="2800" b="1" dirty="0">
              <a:solidFill>
                <a:schemeClr val="tx1">
                  <a:lumMod val="75000"/>
                  <a:lumOff val="25000"/>
                </a:schemeClr>
              </a:solidFill>
              <a:effectLst>
                <a:outerShdw blurRad="38100" dist="38100" dir="2700000" algn="tl">
                  <a:srgbClr val="000000">
                    <a:alpha val="43137"/>
                  </a:srgbClr>
                </a:outerShdw>
              </a:effectLst>
            </a:endParaRPr>
          </a:p>
        </p:txBody>
      </p:sp>
      <p:sp>
        <p:nvSpPr>
          <p:cNvPr id="5" name="Rounded Rectangle 4"/>
          <p:cNvSpPr/>
          <p:nvPr/>
        </p:nvSpPr>
        <p:spPr>
          <a:xfrm>
            <a:off x="5029200" y="1600200"/>
            <a:ext cx="2667000" cy="990600"/>
          </a:xfrm>
          <a:prstGeom prst="roundRect">
            <a:avLst/>
          </a:prstGeom>
          <a:solidFill>
            <a:srgbClr val="FFFF43"/>
          </a:solidFill>
          <a:ln w="25400">
            <a:prstDash val="solid"/>
          </a:ln>
          <a:effectLst>
            <a:innerShdw blurRad="165100">
              <a:schemeClr val="tx1">
                <a:lumMod val="75000"/>
                <a:lumOff val="25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lumMod val="75000"/>
                    <a:lumOff val="25000"/>
                  </a:schemeClr>
                </a:solidFill>
                <a:effectLst>
                  <a:outerShdw blurRad="38100" dist="38100" dir="2700000" algn="tl">
                    <a:srgbClr val="000000">
                      <a:alpha val="43137"/>
                    </a:srgbClr>
                  </a:outerShdw>
                </a:effectLst>
              </a:rPr>
              <a:t>Literature</a:t>
            </a:r>
            <a:endParaRPr lang="en-US" sz="2800" b="1" dirty="0">
              <a:solidFill>
                <a:schemeClr val="tx1">
                  <a:lumMod val="75000"/>
                  <a:lumOff val="25000"/>
                </a:schemeClr>
              </a:solidFill>
              <a:effectLst>
                <a:outerShdw blurRad="38100" dist="38100" dir="2700000" algn="tl">
                  <a:srgbClr val="000000">
                    <a:alpha val="43137"/>
                  </a:srgbClr>
                </a:outerShdw>
              </a:effectLst>
            </a:endParaRPr>
          </a:p>
        </p:txBody>
      </p:sp>
      <p:sp>
        <p:nvSpPr>
          <p:cNvPr id="8" name="Trapezoid 7"/>
          <p:cNvSpPr/>
          <p:nvPr/>
        </p:nvSpPr>
        <p:spPr>
          <a:xfrm>
            <a:off x="1295400" y="4953000"/>
            <a:ext cx="2667000" cy="533400"/>
          </a:xfrm>
          <a:prstGeom prst="trapezoid">
            <a:avLst/>
          </a:prstGeom>
          <a:ln w="254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tx1">
                  <a:lumMod val="75000"/>
                  <a:lumOff val="25000"/>
                </a:schemeClr>
              </a:solidFill>
              <a:effectLst>
                <a:outerShdw blurRad="38100" dist="38100" dir="2700000" algn="tl">
                  <a:srgbClr val="000000">
                    <a:alpha val="43137"/>
                  </a:srgbClr>
                </a:outerShdw>
              </a:effectLst>
            </a:endParaRPr>
          </a:p>
        </p:txBody>
      </p:sp>
      <p:sp>
        <p:nvSpPr>
          <p:cNvPr id="9" name="Trapezoid 8"/>
          <p:cNvSpPr/>
          <p:nvPr/>
        </p:nvSpPr>
        <p:spPr>
          <a:xfrm>
            <a:off x="1295400" y="4419600"/>
            <a:ext cx="2667000" cy="533400"/>
          </a:xfrm>
          <a:prstGeom prst="trapezoid">
            <a:avLst/>
          </a:prstGeom>
          <a:ln w="254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tx1">
                  <a:lumMod val="75000"/>
                  <a:lumOff val="25000"/>
                </a:schemeClr>
              </a:solidFill>
              <a:effectLst>
                <a:outerShdw blurRad="38100" dist="38100" dir="2700000" algn="tl">
                  <a:srgbClr val="000000">
                    <a:alpha val="43137"/>
                  </a:srgbClr>
                </a:outerShdw>
              </a:effectLst>
            </a:endParaRPr>
          </a:p>
        </p:txBody>
      </p:sp>
      <p:sp>
        <p:nvSpPr>
          <p:cNvPr id="10" name="Trapezoid 9"/>
          <p:cNvSpPr/>
          <p:nvPr/>
        </p:nvSpPr>
        <p:spPr>
          <a:xfrm>
            <a:off x="5029200" y="2819400"/>
            <a:ext cx="2667000" cy="533400"/>
          </a:xfrm>
          <a:prstGeom prst="trapezoid">
            <a:avLst/>
          </a:prstGeom>
          <a:ln w="254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lumOff val="25000"/>
                  </a:schemeClr>
                </a:solidFill>
                <a:effectLst>
                  <a:outerShdw blurRad="38100" dist="38100" dir="2700000" algn="tl">
                    <a:srgbClr val="000000">
                      <a:alpha val="43137"/>
                    </a:srgbClr>
                  </a:outerShdw>
                </a:effectLst>
              </a:rPr>
              <a:t>Short Stories</a:t>
            </a:r>
          </a:p>
        </p:txBody>
      </p:sp>
      <p:sp>
        <p:nvSpPr>
          <p:cNvPr id="11" name="Trapezoid 10"/>
          <p:cNvSpPr/>
          <p:nvPr/>
        </p:nvSpPr>
        <p:spPr>
          <a:xfrm>
            <a:off x="5029200" y="3352800"/>
            <a:ext cx="2667000" cy="533400"/>
          </a:xfrm>
          <a:prstGeom prst="trapezoid">
            <a:avLst/>
          </a:prstGeom>
          <a:ln w="254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lumOff val="25000"/>
                  </a:schemeClr>
                </a:solidFill>
                <a:effectLst>
                  <a:outerShdw blurRad="38100" dist="38100" dir="2700000" algn="tl">
                    <a:srgbClr val="000000">
                      <a:alpha val="43137"/>
                    </a:srgbClr>
                  </a:outerShdw>
                </a:effectLst>
              </a:rPr>
              <a:t>Myths</a:t>
            </a:r>
          </a:p>
        </p:txBody>
      </p:sp>
      <p:sp>
        <p:nvSpPr>
          <p:cNvPr id="12" name="Trapezoid 11"/>
          <p:cNvSpPr/>
          <p:nvPr/>
        </p:nvSpPr>
        <p:spPr>
          <a:xfrm>
            <a:off x="5029200" y="3886200"/>
            <a:ext cx="2667000" cy="533400"/>
          </a:xfrm>
          <a:prstGeom prst="trapezoid">
            <a:avLst/>
          </a:prstGeom>
          <a:ln w="254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lumOff val="25000"/>
                  </a:schemeClr>
                </a:solidFill>
                <a:effectLst>
                  <a:outerShdw blurRad="38100" dist="38100" dir="2700000" algn="tl">
                    <a:srgbClr val="000000">
                      <a:alpha val="43137"/>
                    </a:srgbClr>
                  </a:outerShdw>
                </a:effectLst>
              </a:rPr>
              <a:t>Legends</a:t>
            </a:r>
          </a:p>
        </p:txBody>
      </p:sp>
      <p:sp>
        <p:nvSpPr>
          <p:cNvPr id="13" name="Trapezoid 12"/>
          <p:cNvSpPr/>
          <p:nvPr/>
        </p:nvSpPr>
        <p:spPr>
          <a:xfrm>
            <a:off x="5029200" y="4419600"/>
            <a:ext cx="2667000" cy="533400"/>
          </a:xfrm>
          <a:prstGeom prst="trapezoid">
            <a:avLst/>
          </a:prstGeom>
          <a:ln w="254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lumOff val="25000"/>
                  </a:schemeClr>
                </a:solidFill>
                <a:effectLst>
                  <a:outerShdw blurRad="38100" dist="38100" dir="2700000" algn="tl">
                    <a:srgbClr val="000000">
                      <a:alpha val="43137"/>
                    </a:srgbClr>
                  </a:outerShdw>
                </a:effectLst>
              </a:rPr>
              <a:t>Poetry</a:t>
            </a:r>
          </a:p>
        </p:txBody>
      </p:sp>
      <p:sp>
        <p:nvSpPr>
          <p:cNvPr id="14" name="Trapezoid 13"/>
          <p:cNvSpPr/>
          <p:nvPr/>
        </p:nvSpPr>
        <p:spPr>
          <a:xfrm>
            <a:off x="5029200" y="4953000"/>
            <a:ext cx="2667000" cy="533400"/>
          </a:xfrm>
          <a:prstGeom prst="trapezoid">
            <a:avLst/>
          </a:prstGeom>
          <a:ln w="254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lumMod val="75000"/>
                    <a:lumOff val="25000"/>
                  </a:schemeClr>
                </a:solidFill>
                <a:effectLst>
                  <a:outerShdw blurRad="38100" dist="38100" dir="2700000" algn="tl">
                    <a:srgbClr val="000000">
                      <a:alpha val="43137"/>
                    </a:srgbClr>
                  </a:outerShdw>
                </a:effectLst>
              </a:rPr>
              <a:t>Drama</a:t>
            </a:r>
          </a:p>
        </p:txBody>
      </p:sp>
      <p:sp>
        <p:nvSpPr>
          <p:cNvPr id="15" name="Rectangle 14"/>
          <p:cNvSpPr/>
          <p:nvPr/>
        </p:nvSpPr>
        <p:spPr>
          <a:xfrm>
            <a:off x="533400" y="5486400"/>
            <a:ext cx="7848600" cy="457200"/>
          </a:xfrm>
          <a:prstGeom prst="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p:cNvSpPr/>
          <p:nvPr/>
        </p:nvSpPr>
        <p:spPr>
          <a:xfrm>
            <a:off x="3810000" y="5943600"/>
            <a:ext cx="1219200" cy="685800"/>
          </a:xfrm>
          <a:prstGeom prst="triangle">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rapezoid 18"/>
          <p:cNvSpPr/>
          <p:nvPr/>
        </p:nvSpPr>
        <p:spPr>
          <a:xfrm>
            <a:off x="1295400" y="3886200"/>
            <a:ext cx="2667000" cy="533400"/>
          </a:xfrm>
          <a:prstGeom prst="trapezoid">
            <a:avLst/>
          </a:prstGeom>
          <a:ln w="254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chemeClr val="tx1">
                  <a:lumMod val="75000"/>
                  <a:lumOff val="25000"/>
                </a:schemeClr>
              </a:solidFill>
              <a:effectLst>
                <a:outerShdw blurRad="38100" dist="38100" dir="2700000" algn="tl">
                  <a:srgbClr val="000000">
                    <a:alpha val="43137"/>
                  </a:srgbClr>
                </a:outerShdw>
              </a:effectLst>
            </a:endParaRPr>
          </a:p>
        </p:txBody>
      </p:sp>
      <p:sp>
        <p:nvSpPr>
          <p:cNvPr id="20" name="Trapezoid 19"/>
          <p:cNvSpPr/>
          <p:nvPr/>
        </p:nvSpPr>
        <p:spPr>
          <a:xfrm>
            <a:off x="1295400" y="3352800"/>
            <a:ext cx="2667000" cy="533400"/>
          </a:xfrm>
          <a:prstGeom prst="trapezoid">
            <a:avLst/>
          </a:prstGeom>
          <a:ln w="254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tx1">
                  <a:lumMod val="75000"/>
                  <a:lumOff val="25000"/>
                </a:schemeClr>
              </a:solidFill>
              <a:effectLst>
                <a:outerShdw blurRad="38100" dist="38100" dir="2700000" algn="tl">
                  <a:srgbClr val="000000">
                    <a:alpha val="43137"/>
                  </a:srgbClr>
                </a:outerShdw>
              </a:effectLst>
            </a:endParaRPr>
          </a:p>
        </p:txBody>
      </p:sp>
      <p:sp>
        <p:nvSpPr>
          <p:cNvPr id="21" name="Trapezoid 20"/>
          <p:cNvSpPr/>
          <p:nvPr/>
        </p:nvSpPr>
        <p:spPr>
          <a:xfrm>
            <a:off x="1295400" y="2819400"/>
            <a:ext cx="2667000" cy="533400"/>
          </a:xfrm>
          <a:prstGeom prst="trapezoid">
            <a:avLst/>
          </a:prstGeom>
          <a:ln w="25400">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smtClean="0">
              <a:solidFill>
                <a:schemeClr val="tx1">
                  <a:lumMod val="75000"/>
                  <a:lumOff val="25000"/>
                </a:schemeClr>
              </a:solidFill>
              <a:effectLst>
                <a:outerShdw blurRad="38100" dist="38100" dir="2700000" algn="tl">
                  <a:srgbClr val="000000">
                    <a:alpha val="43137"/>
                  </a:srgbClr>
                </a:outerShdw>
              </a:effectLst>
            </a:endParaRPr>
          </a:p>
        </p:txBody>
      </p:sp>
      <p:sp>
        <p:nvSpPr>
          <p:cNvPr id="22" name="TextBox 21"/>
          <p:cNvSpPr txBox="1"/>
          <p:nvPr/>
        </p:nvSpPr>
        <p:spPr>
          <a:xfrm>
            <a:off x="1295400" y="2819400"/>
            <a:ext cx="2743200" cy="2677656"/>
          </a:xfrm>
          <a:prstGeom prst="rect">
            <a:avLst/>
          </a:prstGeom>
          <a:noFill/>
        </p:spPr>
        <p:txBody>
          <a:bodyPr wrap="square" rtlCol="0">
            <a:spAutoFit/>
          </a:bodyPr>
          <a:lstStyle/>
          <a:p>
            <a:pPr algn="ctr"/>
            <a:r>
              <a:rPr lang="en-US" sz="2400" dirty="0" smtClean="0">
                <a:solidFill>
                  <a:schemeClr val="tx1">
                    <a:lumMod val="75000"/>
                    <a:lumOff val="25000"/>
                  </a:schemeClr>
                </a:solidFill>
                <a:effectLst>
                  <a:outerShdw blurRad="38100" dist="38100" dir="2700000" algn="tl">
                    <a:srgbClr val="000000">
                      <a:alpha val="43137"/>
                    </a:srgbClr>
                  </a:outerShdw>
                </a:effectLst>
              </a:rPr>
              <a:t>Biographies,  History,  Social Studies, Science,   the arts, directions, forms, graphs, charts, maps, digital sources, etc.</a:t>
            </a:r>
          </a:p>
        </p:txBody>
      </p:sp>
    </p:spTree>
    <p:extLst>
      <p:ext uri="{BB962C8B-B14F-4D97-AF65-F5344CB8AC3E}">
        <p14:creationId xmlns:p14="http://schemas.microsoft.com/office/powerpoint/2010/main" xmlns="" val="238756669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895600" y="2209800"/>
            <a:ext cx="6248400" cy="4389120"/>
          </a:xfrm>
        </p:spPr>
        <p:txBody>
          <a:bodyPr>
            <a:normAutofit/>
          </a:bodyPr>
          <a:lstStyle/>
          <a:p>
            <a:pPr marL="514350" indent="-514350"/>
            <a:endParaRPr lang="en-US" sz="4400" dirty="0" smtClean="0"/>
          </a:p>
          <a:p>
            <a:pPr marL="514350" indent="-514350"/>
            <a:r>
              <a:rPr lang="en-US" sz="4400" dirty="0" smtClean="0"/>
              <a:t>Number off 1-9.</a:t>
            </a:r>
          </a:p>
          <a:p>
            <a:pPr marL="514350" indent="-514350"/>
            <a:r>
              <a:rPr lang="en-US" sz="4400" dirty="0" smtClean="0"/>
              <a:t>Your number represents         the standard you will          trace.</a:t>
            </a:r>
          </a:p>
        </p:txBody>
      </p:sp>
      <p:pic>
        <p:nvPicPr>
          <p:cNvPr id="4" name="Picture 3" descr="screen beans examine.png"/>
          <p:cNvPicPr>
            <a:picLocks noChangeAspect="1"/>
          </p:cNvPicPr>
          <p:nvPr/>
        </p:nvPicPr>
        <p:blipFill>
          <a:blip r:embed="rId3" cstate="print"/>
          <a:stretch>
            <a:fillRect/>
          </a:stretch>
        </p:blipFill>
        <p:spPr>
          <a:xfrm>
            <a:off x="381000" y="2581656"/>
            <a:ext cx="2590800" cy="307441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itle 1"/>
          <p:cNvSpPr>
            <a:spLocks noGrp="1"/>
          </p:cNvSpPr>
          <p:nvPr>
            <p:ph type="title"/>
          </p:nvPr>
        </p:nvSpPr>
        <p:spPr>
          <a:xfrm>
            <a:off x="457200" y="914400"/>
            <a:ext cx="8686800" cy="1371600"/>
          </a:xfrm>
        </p:spPr>
        <p:txBody>
          <a:bodyPr>
            <a:noAutofit/>
          </a:bodyPr>
          <a:lstStyle/>
          <a:p>
            <a:r>
              <a:rPr lang="en-US" sz="4200" b="1" dirty="0" smtClean="0">
                <a:effectLst>
                  <a:outerShdw blurRad="38100" dist="38100" dir="2700000" algn="tl">
                    <a:srgbClr val="000000">
                      <a:alpha val="43137"/>
                    </a:srgbClr>
                  </a:outerShdw>
                </a:effectLst>
              </a:rPr>
              <a:t>Tracing the Standards for</a:t>
            </a:r>
            <a:br>
              <a:rPr lang="en-US" sz="4200" b="1" dirty="0" smtClean="0">
                <a:effectLst>
                  <a:outerShdw blurRad="38100" dist="38100" dir="2700000" algn="tl">
                    <a:srgbClr val="000000">
                      <a:alpha val="43137"/>
                    </a:srgbClr>
                  </a:outerShdw>
                </a:effectLst>
              </a:rPr>
            </a:br>
            <a:r>
              <a:rPr lang="en-US" sz="4200" b="1" dirty="0" smtClean="0">
                <a:effectLst>
                  <a:outerShdw blurRad="38100" dist="38100" dir="2700000" algn="tl">
                    <a:srgbClr val="000000">
                      <a:alpha val="43137"/>
                    </a:srgbClr>
                  </a:outerShdw>
                </a:effectLst>
              </a:rPr>
              <a:t>Reading Informational Text</a:t>
            </a:r>
            <a:endParaRPr lang="en-US" sz="42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60397302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0F46D7C6-5EA2-44E3-BA3F-1BC65BFDB352}" type="slidenum">
              <a:rPr lang="en-US" smtClean="0"/>
              <a:pPr>
                <a:defRPr/>
              </a:pPr>
              <a:t>32</a:t>
            </a:fld>
            <a:endParaRPr lang="en-US" dirty="0"/>
          </a:p>
        </p:txBody>
      </p:sp>
      <p:pic>
        <p:nvPicPr>
          <p:cNvPr id="2051" name="Picture 3"/>
          <p:cNvPicPr>
            <a:picLocks noGrp="1" noChangeAspect="1" noChangeArrowheads="1"/>
          </p:cNvPicPr>
          <p:nvPr>
            <p:ph idx="1"/>
          </p:nvPr>
        </p:nvPicPr>
        <p:blipFill>
          <a:blip r:embed="rId3" cstate="print"/>
          <a:srcRect t="16364" r="3496"/>
          <a:stretch>
            <a:fillRect/>
          </a:stretch>
        </p:blipFill>
        <p:spPr bwMode="auto">
          <a:xfrm>
            <a:off x="364435" y="2667000"/>
            <a:ext cx="8779565" cy="3810000"/>
          </a:xfrm>
          <a:prstGeom prst="rect">
            <a:avLst/>
          </a:prstGeom>
          <a:noFill/>
          <a:ln w="9525">
            <a:noFill/>
            <a:miter lim="800000"/>
            <a:headEnd/>
            <a:tailEnd/>
          </a:ln>
        </p:spPr>
      </p:pic>
      <p:sp>
        <p:nvSpPr>
          <p:cNvPr id="6" name="Title 1"/>
          <p:cNvSpPr>
            <a:spLocks noGrp="1"/>
          </p:cNvSpPr>
          <p:nvPr>
            <p:ph type="title"/>
          </p:nvPr>
        </p:nvSpPr>
        <p:spPr>
          <a:xfrm>
            <a:off x="457200" y="685800"/>
            <a:ext cx="8686800" cy="1219200"/>
          </a:xfrm>
        </p:spPr>
        <p:txBody>
          <a:bodyPr>
            <a:noAutofit/>
          </a:bodyPr>
          <a:lstStyle/>
          <a:p>
            <a:r>
              <a:rPr lang="en-US" sz="4200" b="1" dirty="0" smtClean="0">
                <a:effectLst>
                  <a:outerShdw blurRad="38100" dist="38100" dir="2700000" algn="tl">
                    <a:srgbClr val="000000">
                      <a:alpha val="43137"/>
                    </a:srgbClr>
                  </a:outerShdw>
                </a:effectLst>
              </a:rPr>
              <a:t>Tracing the Standards for</a:t>
            </a:r>
            <a:br>
              <a:rPr lang="en-US" sz="4200" b="1" dirty="0" smtClean="0">
                <a:effectLst>
                  <a:outerShdw blurRad="38100" dist="38100" dir="2700000" algn="tl">
                    <a:srgbClr val="000000">
                      <a:alpha val="43137"/>
                    </a:srgbClr>
                  </a:outerShdw>
                </a:effectLst>
              </a:rPr>
            </a:br>
            <a:r>
              <a:rPr lang="en-US" sz="4200" b="1" dirty="0" smtClean="0">
                <a:effectLst>
                  <a:outerShdw blurRad="38100" dist="38100" dir="2700000" algn="tl">
                    <a:srgbClr val="000000">
                      <a:alpha val="43137"/>
                    </a:srgbClr>
                  </a:outerShdw>
                </a:effectLst>
              </a:rPr>
              <a:t>Reading Informational Text</a:t>
            </a:r>
            <a:endParaRPr lang="en-US" sz="4200" b="1" dirty="0">
              <a:effectLst>
                <a:outerShdw blurRad="38100" dist="38100" dir="2700000" algn="tl">
                  <a:srgbClr val="000000">
                    <a:alpha val="43137"/>
                  </a:srgbClr>
                </a:outerShdw>
              </a:effectLst>
            </a:endParaRPr>
          </a:p>
        </p:txBody>
      </p:sp>
      <p:sp>
        <p:nvSpPr>
          <p:cNvPr id="7" name="TextBox 6"/>
          <p:cNvSpPr txBox="1"/>
          <p:nvPr/>
        </p:nvSpPr>
        <p:spPr>
          <a:xfrm>
            <a:off x="457200" y="2209800"/>
            <a:ext cx="8001000" cy="430887"/>
          </a:xfrm>
          <a:prstGeom prst="rect">
            <a:avLst/>
          </a:prstGeom>
          <a:noFill/>
        </p:spPr>
        <p:txBody>
          <a:bodyPr wrap="square" rtlCol="0">
            <a:spAutoFit/>
          </a:bodyPr>
          <a:lstStyle/>
          <a:p>
            <a:r>
              <a:rPr lang="en-US" sz="2200" b="1" dirty="0" smtClean="0">
                <a:latin typeface="Arial" pitchFamily="34" charset="0"/>
                <a:cs typeface="Arial" pitchFamily="34" charset="0"/>
              </a:rPr>
              <a:t>CCRS Reading Informational Text Standards K- 5 </a:t>
            </a:r>
            <a:endParaRPr lang="en-US" sz="2200" b="1" dirty="0">
              <a:latin typeface="Arial" pitchFamily="34" charset="0"/>
              <a:cs typeface="Arial" pitchFamily="34" charset="0"/>
            </a:endParaRPr>
          </a:p>
        </p:txBody>
      </p:sp>
      <p:sp>
        <p:nvSpPr>
          <p:cNvPr id="8" name="Oval 7"/>
          <p:cNvSpPr/>
          <p:nvPr/>
        </p:nvSpPr>
        <p:spPr>
          <a:xfrm>
            <a:off x="304800" y="2895600"/>
            <a:ext cx="8610600" cy="685800"/>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533400" y="3352800"/>
            <a:ext cx="8610600" cy="685800"/>
          </a:xfrm>
          <a:prstGeom prst="ellipse">
            <a:avLst/>
          </a:prstGeom>
          <a:noFill/>
          <a:ln w="28575">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83797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up)">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par>
                                <p:cTn id="13" presetID="22" presetClass="entr" presetSubtype="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up)">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9"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0" y="1066800"/>
            <a:ext cx="6629400" cy="5410200"/>
          </a:xfrm>
        </p:spPr>
        <p:txBody>
          <a:bodyPr>
            <a:noAutofit/>
          </a:bodyPr>
          <a:lstStyle/>
          <a:p>
            <a:pPr algn="ctr"/>
            <a:r>
              <a:rPr lang="en-US" sz="6600" b="1" dirty="0" smtClean="0">
                <a:effectLst>
                  <a:outerShdw blurRad="38100" dist="38100" dir="2700000" algn="tl">
                    <a:srgbClr val="000000">
                      <a:alpha val="43137"/>
                    </a:srgbClr>
                  </a:outerShdw>
                </a:effectLst>
              </a:rPr>
              <a:t>Let’s Look at a Lesson Using Informational Text</a:t>
            </a:r>
            <a:endParaRPr lang="en-US" sz="6600" b="1" dirty="0">
              <a:effectLst>
                <a:outerShdw blurRad="38100" dist="38100" dir="2700000" algn="tl">
                  <a:srgbClr val="000000">
                    <a:alpha val="43137"/>
                  </a:srgbClr>
                </a:outerShdw>
              </a:effectLst>
            </a:endParaRPr>
          </a:p>
        </p:txBody>
      </p:sp>
      <p:pic>
        <p:nvPicPr>
          <p:cNvPr id="26625" name="Picture 1" descr="C:\Users\ARIUSER\AppData\Local\Microsoft\Windows\Temporary Internet Files\Content.IE5\H5AFIJAA\MC900078622[1].wmf"/>
          <p:cNvPicPr>
            <a:picLocks noChangeAspect="1" noChangeArrowheads="1"/>
          </p:cNvPicPr>
          <p:nvPr/>
        </p:nvPicPr>
        <p:blipFill>
          <a:blip r:embed="rId3" cstate="print"/>
          <a:srcRect/>
          <a:stretch>
            <a:fillRect/>
          </a:stretch>
        </p:blipFill>
        <p:spPr bwMode="auto">
          <a:xfrm>
            <a:off x="381000" y="1214706"/>
            <a:ext cx="2390775" cy="5143232"/>
          </a:xfrm>
          <a:prstGeom prst="rect">
            <a:avLst/>
          </a:prstGeom>
          <a:noFill/>
        </p:spPr>
      </p:pic>
    </p:spTree>
    <p:extLst>
      <p:ext uri="{BB962C8B-B14F-4D97-AF65-F5344CB8AC3E}">
        <p14:creationId xmlns:p14="http://schemas.microsoft.com/office/powerpoint/2010/main" xmlns="" val="159693051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n-US" sz="5400" b="1" dirty="0" smtClean="0">
                <a:effectLst>
                  <a:outerShdw blurRad="38100" dist="38100" dir="2700000" algn="tl">
                    <a:srgbClr val="000000">
                      <a:alpha val="43137"/>
                    </a:srgbClr>
                  </a:outerShdw>
                </a:effectLst>
              </a:rPr>
              <a:t>Classroom Structure</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371600"/>
            <a:ext cx="9144000" cy="5486400"/>
          </a:xfrm>
          <a:solidFill>
            <a:schemeClr val="bg1"/>
          </a:solidFill>
        </p:spPr>
        <p:txBody>
          <a:bodyPr>
            <a:noAutofit/>
          </a:bodyPr>
          <a:lstStyle/>
          <a:p>
            <a:pPr>
              <a:buFont typeface="Arial" pitchFamily="34" charset="0"/>
              <a:buChar char="•"/>
            </a:pPr>
            <a:r>
              <a:rPr lang="en-US" sz="3200" dirty="0" smtClean="0"/>
              <a:t>Third grade class during the reading block</a:t>
            </a:r>
          </a:p>
          <a:p>
            <a:pPr>
              <a:buFont typeface="Arial" pitchFamily="34" charset="0"/>
              <a:buChar char="•"/>
            </a:pPr>
            <a:r>
              <a:rPr lang="en-US" sz="3200" dirty="0" smtClean="0"/>
              <a:t>Thirty minute small group lesson</a:t>
            </a:r>
          </a:p>
          <a:p>
            <a:pPr>
              <a:buFont typeface="Arial" pitchFamily="34" charset="0"/>
              <a:buChar char="•"/>
            </a:pPr>
            <a:r>
              <a:rPr lang="en-US" sz="3200" dirty="0" smtClean="0"/>
              <a:t>Seventeen students in the class</a:t>
            </a:r>
          </a:p>
          <a:p>
            <a:pPr lvl="1">
              <a:buFont typeface="Arial" pitchFamily="34" charset="0"/>
              <a:buChar char="•"/>
            </a:pPr>
            <a:r>
              <a:rPr lang="en-US" sz="3200" dirty="0" smtClean="0">
                <a:solidFill>
                  <a:srgbClr val="002060"/>
                </a:solidFill>
              </a:rPr>
              <a:t>Seven students are at the small group table</a:t>
            </a:r>
          </a:p>
          <a:p>
            <a:pPr lvl="2">
              <a:buClr>
                <a:schemeClr val="accent4"/>
              </a:buClr>
              <a:buFont typeface="Arial" pitchFamily="34" charset="0"/>
              <a:buChar char="•"/>
            </a:pPr>
            <a:r>
              <a:rPr lang="en-US" sz="3200" dirty="0" smtClean="0">
                <a:solidFill>
                  <a:srgbClr val="002060"/>
                </a:solidFill>
              </a:rPr>
              <a:t>Mixture of middle to high level students</a:t>
            </a:r>
          </a:p>
          <a:p>
            <a:pPr lvl="2">
              <a:buClr>
                <a:schemeClr val="accent4"/>
              </a:buClr>
              <a:buFont typeface="Arial" pitchFamily="34" charset="0"/>
              <a:buChar char="•"/>
            </a:pPr>
            <a:r>
              <a:rPr lang="en-US" sz="3200" dirty="0" smtClean="0">
                <a:solidFill>
                  <a:srgbClr val="002060"/>
                </a:solidFill>
              </a:rPr>
              <a:t>Two students in small group are identified as special needs</a:t>
            </a:r>
          </a:p>
          <a:p>
            <a:pPr lvl="1">
              <a:buFont typeface="Arial" pitchFamily="34" charset="0"/>
              <a:buChar char="•"/>
            </a:pPr>
            <a:r>
              <a:rPr lang="en-US" sz="3200" dirty="0" smtClean="0">
                <a:solidFill>
                  <a:srgbClr val="002060"/>
                </a:solidFill>
              </a:rPr>
              <a:t>Ten students are working on activities from the weekly story and taking the selection test on the computer</a:t>
            </a:r>
            <a:endParaRPr lang="en-US" sz="3200" dirty="0" smtClean="0"/>
          </a:p>
        </p:txBody>
      </p:sp>
    </p:spTree>
    <p:extLst>
      <p:ext uri="{BB962C8B-B14F-4D97-AF65-F5344CB8AC3E}">
        <p14:creationId xmlns:p14="http://schemas.microsoft.com/office/powerpoint/2010/main" xmlns="" val="2643294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14400"/>
            <a:ext cx="9144000" cy="1066800"/>
          </a:xfrm>
        </p:spPr>
        <p:txBody>
          <a:bodyPr>
            <a:normAutofit/>
          </a:bodyPr>
          <a:lstStyle/>
          <a:p>
            <a:r>
              <a:rPr lang="en-US" sz="5400" b="1" dirty="0" smtClean="0">
                <a:effectLst>
                  <a:outerShdw blurRad="38100" dist="38100" dir="2700000" algn="tl">
                    <a:srgbClr val="000000">
                      <a:alpha val="43137"/>
                    </a:srgbClr>
                  </a:outerShdw>
                </a:effectLst>
              </a:rPr>
              <a:t>Standard for This Lesson</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2249424"/>
            <a:ext cx="8382000" cy="4325112"/>
          </a:xfrm>
        </p:spPr>
        <p:txBody>
          <a:bodyPr/>
          <a:lstStyle/>
          <a:p>
            <a:pPr>
              <a:buNone/>
            </a:pPr>
            <a:r>
              <a:rPr lang="en-US" b="1" dirty="0" smtClean="0"/>
              <a:t>	</a:t>
            </a:r>
            <a:r>
              <a:rPr lang="en-US" sz="3600" b="1" dirty="0" smtClean="0"/>
              <a:t>19.</a:t>
            </a:r>
            <a:r>
              <a:rPr lang="en-US" sz="3600" dirty="0" smtClean="0"/>
              <a:t> By the end of the year, read and 	comprehend informational texts, 	including history/social studies, 	science and technical texts, at the high 	end of the grades 2-3 text complexity 	band independently and proficiently. 							</a:t>
            </a:r>
            <a:r>
              <a:rPr lang="en-US" sz="3600" b="1" dirty="0" smtClean="0"/>
              <a:t>RI.3.10</a:t>
            </a:r>
            <a:endParaRPr lang="en-US" sz="3600" dirty="0" smtClean="0"/>
          </a:p>
          <a:p>
            <a:endParaRPr lang="en-US" dirty="0"/>
          </a:p>
        </p:txBody>
      </p:sp>
      <p:sp>
        <p:nvSpPr>
          <p:cNvPr id="4" name="Oval 3"/>
          <p:cNvSpPr/>
          <p:nvPr/>
        </p:nvSpPr>
        <p:spPr>
          <a:xfrm>
            <a:off x="609600" y="2209800"/>
            <a:ext cx="838200" cy="7620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ounded Rectangle 4"/>
          <p:cNvSpPr/>
          <p:nvPr/>
        </p:nvSpPr>
        <p:spPr>
          <a:xfrm>
            <a:off x="6629400" y="5486400"/>
            <a:ext cx="1752600" cy="762000"/>
          </a:xfrm>
          <a:prstGeom prst="roundRect">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39939047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8229600" cy="990600"/>
          </a:xfrm>
        </p:spPr>
        <p:txBody>
          <a:bodyPr/>
          <a:lstStyle/>
          <a:p>
            <a:r>
              <a:rPr lang="en-US" b="1" dirty="0" smtClean="0">
                <a:effectLst>
                  <a:outerShdw blurRad="38100" dist="38100" dir="2700000" algn="tl">
                    <a:srgbClr val="000000">
                      <a:alpha val="43137"/>
                    </a:srgbClr>
                  </a:outerShdw>
                </a:effectLst>
              </a:rPr>
              <a:t>Insight Tool Connection</a:t>
            </a:r>
            <a:endParaRPr lang="en-US"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pPr>
              <a:buNone/>
            </a:pPr>
            <a:r>
              <a:rPr lang="en-US" dirty="0" smtClean="0"/>
              <a:t>Insert screenshot of 3</a:t>
            </a:r>
            <a:r>
              <a:rPr lang="en-US" baseline="30000" dirty="0" smtClean="0"/>
              <a:t>rd</a:t>
            </a:r>
            <a:r>
              <a:rPr lang="en-US" dirty="0" smtClean="0"/>
              <a:t> R1.</a:t>
            </a:r>
            <a:endParaRPr lang="en-US" dirty="0"/>
          </a:p>
        </p:txBody>
      </p:sp>
      <p:pic>
        <p:nvPicPr>
          <p:cNvPr id="1026" name="Picture 2"/>
          <p:cNvPicPr>
            <a:picLocks noChangeAspect="1" noChangeArrowheads="1"/>
          </p:cNvPicPr>
          <p:nvPr/>
        </p:nvPicPr>
        <p:blipFill>
          <a:blip r:embed="rId3" cstate="print"/>
          <a:srcRect t="9778" r="49444" b="6667"/>
          <a:stretch>
            <a:fillRect/>
          </a:stretch>
        </p:blipFill>
        <p:spPr bwMode="auto">
          <a:xfrm>
            <a:off x="0" y="1295400"/>
            <a:ext cx="9144000" cy="5562600"/>
          </a:xfrm>
          <a:prstGeom prst="rect">
            <a:avLst/>
          </a:prstGeom>
          <a:noFill/>
          <a:ln w="9525">
            <a:noFill/>
            <a:miter lim="800000"/>
            <a:headEnd/>
            <a:tailEnd/>
          </a:ln>
        </p:spPr>
      </p:pic>
      <p:sp>
        <p:nvSpPr>
          <p:cNvPr id="5" name="Oval 4"/>
          <p:cNvSpPr/>
          <p:nvPr/>
        </p:nvSpPr>
        <p:spPr>
          <a:xfrm>
            <a:off x="914400" y="1752600"/>
            <a:ext cx="1295400" cy="3810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0" y="2362200"/>
            <a:ext cx="1447800" cy="4572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0" y="3048000"/>
            <a:ext cx="1447800" cy="5334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1447800" y="2209800"/>
            <a:ext cx="3352800" cy="762000"/>
          </a:xfrm>
          <a:prstGeom prst="ellipse">
            <a:avLst/>
          </a:prstGeom>
          <a:noFill/>
          <a:ln w="381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1167998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1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xit" presetSubtype="0" fill="hold" grpId="1" nodeType="clickEffect">
                                  <p:stCondLst>
                                    <p:cond delay="0"/>
                                  </p:stCondLst>
                                  <p:childTnLst>
                                    <p:animEffect transition="out" filter="dissolve">
                                      <p:cBhvr>
                                        <p:cTn id="11" dur="500"/>
                                        <p:tgtEl>
                                          <p:spTgt spid="5"/>
                                        </p:tgtEl>
                                      </p:cBhvr>
                                    </p:animEffect>
                                    <p:set>
                                      <p:cBhvr>
                                        <p:cTn id="12" dur="1" fill="hold">
                                          <p:stCondLst>
                                            <p:cond delay="499"/>
                                          </p:stCondLst>
                                        </p:cTn>
                                        <p:tgtEl>
                                          <p:spTgt spid="5"/>
                                        </p:tgtEl>
                                        <p:attrNameLst>
                                          <p:attrName>style.visibility</p:attrName>
                                        </p:attrNameLst>
                                      </p:cBhvr>
                                      <p:to>
                                        <p:strVal val="hidden"/>
                                      </p:to>
                                    </p:set>
                                  </p:childTnLst>
                                </p:cTn>
                              </p:par>
                            </p:childTnLst>
                          </p:cTn>
                        </p:par>
                        <p:par>
                          <p:cTn id="13" fill="hold">
                            <p:stCondLst>
                              <p:cond delay="500"/>
                            </p:stCondLst>
                            <p:childTnLst>
                              <p:par>
                                <p:cTn id="14" presetID="9" presetClass="entr" presetSubtype="0" fill="hold" grpId="0"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dissolve">
                                      <p:cBhvr>
                                        <p:cTn id="16" dur="10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xit" presetSubtype="0" fill="hold" grpId="1" nodeType="clickEffect">
                                  <p:stCondLst>
                                    <p:cond delay="0"/>
                                  </p:stCondLst>
                                  <p:childTnLst>
                                    <p:animEffect transition="out" filter="dissolve">
                                      <p:cBhvr>
                                        <p:cTn id="20" dur="500"/>
                                        <p:tgtEl>
                                          <p:spTgt spid="6"/>
                                        </p:tgtEl>
                                      </p:cBhvr>
                                    </p:animEffect>
                                    <p:set>
                                      <p:cBhvr>
                                        <p:cTn id="21" dur="1" fill="hold">
                                          <p:stCondLst>
                                            <p:cond delay="499"/>
                                          </p:stCondLst>
                                        </p:cTn>
                                        <p:tgtEl>
                                          <p:spTgt spid="6"/>
                                        </p:tgtEl>
                                        <p:attrNameLst>
                                          <p:attrName>style.visibility</p:attrName>
                                        </p:attrNameLst>
                                      </p:cBhvr>
                                      <p:to>
                                        <p:strVal val="hidden"/>
                                      </p:to>
                                    </p:set>
                                  </p:childTnLst>
                                </p:cTn>
                              </p:par>
                            </p:childTnLst>
                          </p:cTn>
                        </p:par>
                        <p:par>
                          <p:cTn id="22" fill="hold">
                            <p:stCondLst>
                              <p:cond delay="500"/>
                            </p:stCondLst>
                            <p:childTnLst>
                              <p:par>
                                <p:cTn id="23" presetID="9" presetClass="entr" presetSubtype="0"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dissolve">
                                      <p:cBhvr>
                                        <p:cTn id="25" dur="10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xit" presetSubtype="0" fill="hold" grpId="1" nodeType="clickEffect">
                                  <p:stCondLst>
                                    <p:cond delay="0"/>
                                  </p:stCondLst>
                                  <p:childTnLst>
                                    <p:animEffect transition="out" filter="dissolve">
                                      <p:cBhvr>
                                        <p:cTn id="29" dur="500"/>
                                        <p:tgtEl>
                                          <p:spTgt spid="7"/>
                                        </p:tgtEl>
                                      </p:cBhvr>
                                    </p:animEffect>
                                    <p:set>
                                      <p:cBhvr>
                                        <p:cTn id="30" dur="1" fill="hold">
                                          <p:stCondLst>
                                            <p:cond delay="499"/>
                                          </p:stCondLst>
                                        </p:cTn>
                                        <p:tgtEl>
                                          <p:spTgt spid="7"/>
                                        </p:tgtEl>
                                        <p:attrNameLst>
                                          <p:attrName>style.visibility</p:attrName>
                                        </p:attrNameLst>
                                      </p:cBhvr>
                                      <p:to>
                                        <p:strVal val="hidden"/>
                                      </p:to>
                                    </p:set>
                                  </p:childTnLst>
                                </p:cTn>
                              </p:par>
                            </p:childTnLst>
                          </p:cTn>
                        </p:par>
                        <p:par>
                          <p:cTn id="31" fill="hold">
                            <p:stCondLst>
                              <p:cond delay="500"/>
                            </p:stCondLst>
                            <p:childTnLst>
                              <p:par>
                                <p:cTn id="32" presetID="9" presetClass="entr" presetSubtype="0" fill="hold" grpId="0" nodeType="after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ssolve">
                                      <p:cBhvr>
                                        <p:cTn id="34" dur="1000"/>
                                        <p:tgtEl>
                                          <p:spTgt spid="8"/>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xit" presetSubtype="0" fill="hold" grpId="1" nodeType="clickEffect">
                                  <p:stCondLst>
                                    <p:cond delay="0"/>
                                  </p:stCondLst>
                                  <p:childTnLst>
                                    <p:animEffect transition="out" filter="dissolv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6" grpId="0" animBg="1"/>
      <p:bldP spid="6" grpId="1" animBg="1"/>
      <p:bldP spid="7" grpId="0" animBg="1"/>
      <p:bldP spid="7" grpId="1" animBg="1"/>
      <p:bldP spid="8" grpId="0" animBg="1"/>
      <p:bldP spid="8"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914400"/>
          </a:xfrm>
        </p:spPr>
        <p:txBody>
          <a:bodyPr>
            <a:normAutofit/>
          </a:bodyPr>
          <a:lstStyle/>
          <a:p>
            <a:r>
              <a:rPr lang="en-US" sz="4800" b="1" dirty="0" smtClean="0">
                <a:effectLst>
                  <a:outerShdw blurRad="38100" dist="38100" dir="2700000" algn="tl">
                    <a:srgbClr val="000000">
                      <a:alpha val="43137"/>
                    </a:srgbClr>
                  </a:outerShdw>
                </a:effectLst>
              </a:rPr>
              <a:t>Planning for the Lesson</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524000"/>
            <a:ext cx="8610600" cy="5050536"/>
          </a:xfrm>
        </p:spPr>
        <p:txBody>
          <a:bodyPr>
            <a:noAutofit/>
          </a:bodyPr>
          <a:lstStyle/>
          <a:p>
            <a:pPr>
              <a:buNone/>
            </a:pPr>
            <a:r>
              <a:rPr lang="en-US" sz="3600" b="1" u="sng" dirty="0" smtClean="0"/>
              <a:t>Considerations:</a:t>
            </a:r>
          </a:p>
          <a:p>
            <a:r>
              <a:rPr lang="en-US" sz="3600" dirty="0" smtClean="0"/>
              <a:t>Provide </a:t>
            </a:r>
            <a:r>
              <a:rPr lang="en-US" sz="3600" b="1" dirty="0" smtClean="0"/>
              <a:t>many</a:t>
            </a:r>
            <a:r>
              <a:rPr lang="en-US" sz="3600" dirty="0" smtClean="0"/>
              <a:t> opportunities for students to practice with </a:t>
            </a:r>
            <a:r>
              <a:rPr lang="en-US" sz="3600" b="1" dirty="0" smtClean="0"/>
              <a:t>complex text</a:t>
            </a:r>
          </a:p>
          <a:p>
            <a:r>
              <a:rPr lang="en-US" sz="3600" dirty="0" smtClean="0"/>
              <a:t>Strong focus on </a:t>
            </a:r>
            <a:r>
              <a:rPr lang="en-US" sz="3600" b="1" dirty="0" smtClean="0"/>
              <a:t>academic language </a:t>
            </a:r>
            <a:r>
              <a:rPr lang="en-US" sz="3600" dirty="0" smtClean="0"/>
              <a:t>by using pictures, sentences, and examples/non-examples</a:t>
            </a:r>
          </a:p>
          <a:p>
            <a:r>
              <a:rPr lang="en-US" sz="3600" dirty="0" smtClean="0"/>
              <a:t>Provide opportunities for students to answer questions by using</a:t>
            </a:r>
            <a:r>
              <a:rPr lang="en-US" sz="3600" b="1" dirty="0" smtClean="0"/>
              <a:t> details/evidence from the text</a:t>
            </a:r>
            <a:endParaRPr lang="en-US" sz="3600" b="1" dirty="0"/>
          </a:p>
        </p:txBody>
      </p:sp>
    </p:spTree>
    <p:extLst>
      <p:ext uri="{BB962C8B-B14F-4D97-AF65-F5344CB8AC3E}">
        <p14:creationId xmlns:p14="http://schemas.microsoft.com/office/powerpoint/2010/main" xmlns="" val="4225284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left)">
                                      <p:cBhvr>
                                        <p:cTn id="7" dur="1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wipe(left)">
                                      <p:cBhvr>
                                        <p:cTn id="12" dur="1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left)">
                                      <p:cBhvr>
                                        <p:cTn id="17" dur="1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l="63611" t="24889" r="22500" b="27346"/>
          <a:stretch>
            <a:fillRect/>
          </a:stretch>
        </p:blipFill>
        <p:spPr bwMode="auto">
          <a:xfrm>
            <a:off x="1143000" y="0"/>
            <a:ext cx="6629400" cy="6721475"/>
          </a:xfrm>
          <a:prstGeom prst="rect">
            <a:avLst/>
          </a:prstGeom>
          <a:noFill/>
          <a:ln w="9525">
            <a:noFill/>
            <a:miter lim="800000"/>
            <a:headEnd/>
            <a:tailEnd/>
          </a:ln>
          <a:effectLst>
            <a:outerShdw blurRad="165100" dist="63500" dir="2700000" algn="tl" rotWithShape="0">
              <a:prstClr val="black">
                <a:alpha val="40000"/>
              </a:prstClr>
            </a:outerShdw>
          </a:effectLst>
        </p:spPr>
      </p:pic>
      <p:sp>
        <p:nvSpPr>
          <p:cNvPr id="5" name="Rounded Rectangle 4"/>
          <p:cNvSpPr/>
          <p:nvPr/>
        </p:nvSpPr>
        <p:spPr>
          <a:xfrm>
            <a:off x="-22746" y="1752600"/>
            <a:ext cx="9144000" cy="32004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2">
                    <a:lumMod val="50000"/>
                  </a:schemeClr>
                </a:solidFill>
                <a:latin typeface="Arial Rounded MT Bold" pitchFamily="34" charset="0"/>
              </a:rPr>
              <a:t>www.alex.state.al.us/isp </a:t>
            </a:r>
            <a:endParaRPr lang="en-US" sz="5400" dirty="0">
              <a:solidFill>
                <a:schemeClr val="tx2">
                  <a:lumMod val="50000"/>
                </a:schemeClr>
              </a:solidFill>
              <a:latin typeface="Arial Rounded MT Bold" pitchFamily="34" charset="0"/>
            </a:endParaRPr>
          </a:p>
        </p:txBody>
      </p:sp>
    </p:spTree>
    <p:extLst>
      <p:ext uri="{BB962C8B-B14F-4D97-AF65-F5344CB8AC3E}">
        <p14:creationId xmlns:p14="http://schemas.microsoft.com/office/powerpoint/2010/main" xmlns="" val="376636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1" nodeType="clickEffect">
                                  <p:stCondLst>
                                    <p:cond delay="0"/>
                                  </p:stCondLst>
                                  <p:childTnLst>
                                    <p:anim calcmode="lin" valueType="num">
                                      <p:cBhvr additive="base">
                                        <p:cTn id="12" dur="500"/>
                                        <p:tgtEl>
                                          <p:spTgt spid="5"/>
                                        </p:tgtEl>
                                        <p:attrNameLst>
                                          <p:attrName>ppt_x</p:attrName>
                                        </p:attrNameLst>
                                      </p:cBhvr>
                                      <p:tavLst>
                                        <p:tav tm="0">
                                          <p:val>
                                            <p:strVal val="ppt_x"/>
                                          </p:val>
                                        </p:tav>
                                        <p:tav tm="100000">
                                          <p:val>
                                            <p:strVal val="ppt_x"/>
                                          </p:val>
                                        </p:tav>
                                      </p:tavLst>
                                    </p:anim>
                                    <p:anim calcmode="lin" valueType="num">
                                      <p:cBhvr additive="base">
                                        <p:cTn id="13" dur="500"/>
                                        <p:tgtEl>
                                          <p:spTgt spid="5"/>
                                        </p:tgtEl>
                                        <p:attrNameLst>
                                          <p:attrName>ppt_y</p:attrName>
                                        </p:attrNameLst>
                                      </p:cBhvr>
                                      <p:tavLst>
                                        <p:tav tm="0">
                                          <p:val>
                                            <p:strVal val="ppt_y"/>
                                          </p:val>
                                        </p:tav>
                                        <p:tav tm="100000">
                                          <p:val>
                                            <p:strVal val="1+ppt_h/2"/>
                                          </p:val>
                                        </p:tav>
                                      </p:tavLst>
                                    </p:anim>
                                    <p:set>
                                      <p:cBhvr>
                                        <p:cTn id="1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609600"/>
            <a:ext cx="8229600" cy="914400"/>
          </a:xfrm>
        </p:spPr>
        <p:txBody>
          <a:bodyPr>
            <a:normAutofit/>
          </a:bodyPr>
          <a:lstStyle/>
          <a:p>
            <a:r>
              <a:rPr lang="en-US" sz="5400" b="1" dirty="0" smtClean="0">
                <a:effectLst>
                  <a:outerShdw blurRad="38100" dist="38100" dir="2700000" algn="tl">
                    <a:srgbClr val="000000">
                      <a:alpha val="43137"/>
                    </a:srgbClr>
                  </a:outerShdw>
                </a:effectLst>
              </a:rPr>
              <a:t>Lesson Look </a:t>
            </a:r>
            <a:r>
              <a:rPr lang="en-US" sz="5400" b="1" dirty="0" err="1" smtClean="0">
                <a:effectLst>
                  <a:outerShdw blurRad="38100" dist="38100" dir="2700000" algn="tl">
                    <a:srgbClr val="000000">
                      <a:alpha val="43137"/>
                    </a:srgbClr>
                  </a:outerShdw>
                </a:effectLst>
              </a:rPr>
              <a:t>Fors</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2209800"/>
            <a:ext cx="8458200" cy="4648200"/>
          </a:xfrm>
        </p:spPr>
        <p:txBody>
          <a:bodyPr>
            <a:normAutofit/>
          </a:bodyPr>
          <a:lstStyle/>
          <a:p>
            <a:pPr>
              <a:spcAft>
                <a:spcPts val="1200"/>
              </a:spcAft>
            </a:pPr>
            <a:r>
              <a:rPr lang="en-US" sz="3800" dirty="0" smtClean="0"/>
              <a:t>Use the ISP tool to look for evidence that the lesson objective is being met.</a:t>
            </a:r>
          </a:p>
        </p:txBody>
      </p:sp>
    </p:spTree>
    <p:extLst>
      <p:ext uri="{BB962C8B-B14F-4D97-AF65-F5344CB8AC3E}">
        <p14:creationId xmlns:p14="http://schemas.microsoft.com/office/powerpoint/2010/main" xmlns="" val="33455357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Why We Need Common Core</a:t>
            </a:r>
            <a:endParaRPr lang="en-US" dirty="0"/>
          </a:p>
        </p:txBody>
      </p:sp>
      <p:sp>
        <p:nvSpPr>
          <p:cNvPr id="3" name="Content Placeholder 2"/>
          <p:cNvSpPr>
            <a:spLocks noGrp="1"/>
          </p:cNvSpPr>
          <p:nvPr>
            <p:ph idx="1"/>
          </p:nvPr>
        </p:nvSpPr>
        <p:spPr/>
        <p:txBody>
          <a:bodyPr/>
          <a:lstStyle/>
          <a:p>
            <a:r>
              <a:rPr lang="en-US" dirty="0" smtClean="0"/>
              <a:t>Video Clip</a:t>
            </a:r>
          </a:p>
          <a:p>
            <a:pPr lvl="1"/>
            <a:r>
              <a:rPr lang="en-US" dirty="0">
                <a:hlinkClick r:id="rId3"/>
              </a:rPr>
              <a:t>http://</a:t>
            </a:r>
            <a:r>
              <a:rPr lang="en-US" dirty="0" smtClean="0">
                <a:hlinkClick r:id="rId3"/>
              </a:rPr>
              <a:t>www.youtube.com/watch?v=dY2mRM4i6tY</a:t>
            </a:r>
            <a:endParaRPr lang="en-US" dirty="0" smtClean="0"/>
          </a:p>
          <a:p>
            <a:pPr marL="411480" lvl="1" indent="0">
              <a:buNone/>
            </a:pPr>
            <a:endParaRPr lang="en-US" dirty="0" smtClean="0"/>
          </a:p>
          <a:p>
            <a:pPr marL="411480" lvl="1" indent="0">
              <a:buNone/>
            </a:pPr>
            <a:endParaRPr lang="en-US" dirty="0"/>
          </a:p>
        </p:txBody>
      </p:sp>
    </p:spTree>
    <p:extLst>
      <p:ext uri="{BB962C8B-B14F-4D97-AF65-F5344CB8AC3E}">
        <p14:creationId xmlns:p14="http://schemas.microsoft.com/office/powerpoint/2010/main" xmlns="" val="4080180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914400"/>
            <a:ext cx="8839200" cy="1066800"/>
          </a:xfrm>
        </p:spPr>
        <p:txBody>
          <a:bodyPr>
            <a:normAutofit fontScale="90000"/>
          </a:bodyPr>
          <a:lstStyle/>
          <a:p>
            <a:pPr algn="ctr"/>
            <a:r>
              <a:rPr lang="en-US" sz="5400" b="1" dirty="0" smtClean="0">
                <a:effectLst>
                  <a:outerShdw blurRad="38100" dist="38100" dir="2700000" algn="tl">
                    <a:srgbClr val="000000">
                      <a:alpha val="43137"/>
                    </a:srgbClr>
                  </a:outerShdw>
                </a:effectLst>
              </a:rPr>
              <a:t>Informational Text Video</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p:txBody>
          <a:bodyPr/>
          <a:lstStyle/>
          <a:p>
            <a:r>
              <a:rPr lang="en-US" dirty="0" smtClean="0"/>
              <a:t>Video Clip</a:t>
            </a:r>
          </a:p>
          <a:p>
            <a:pPr lvl="1"/>
            <a:endParaRPr lang="en-US" dirty="0" smtClean="0"/>
          </a:p>
          <a:p>
            <a:pPr>
              <a:buNone/>
            </a:pPr>
            <a:endParaRPr lang="en-US" dirty="0"/>
          </a:p>
        </p:txBody>
      </p:sp>
    </p:spTree>
    <p:extLst>
      <p:ext uri="{BB962C8B-B14F-4D97-AF65-F5344CB8AC3E}">
        <p14:creationId xmlns:p14="http://schemas.microsoft.com/office/powerpoint/2010/main" xmlns="" val="27600435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229600" cy="914400"/>
          </a:xfrm>
        </p:spPr>
        <p:txBody>
          <a:bodyPr>
            <a:noAutofit/>
          </a:bodyPr>
          <a:lstStyle/>
          <a:p>
            <a:r>
              <a:rPr lang="en-US" sz="3200" b="1" dirty="0" smtClean="0">
                <a:effectLst>
                  <a:outerShdw blurRad="38100" dist="38100" dir="2700000" algn="tl">
                    <a:srgbClr val="000000">
                      <a:alpha val="43137"/>
                    </a:srgbClr>
                  </a:outerShdw>
                </a:effectLst>
              </a:rPr>
              <a:t>Evidence of using details             from the text to explain reasoning:</a:t>
            </a:r>
            <a:endParaRPr lang="en-US" sz="3200" b="1" dirty="0">
              <a:effectLst>
                <a:outerShdw blurRad="38100" dist="38100" dir="2700000" algn="tl">
                  <a:srgbClr val="000000">
                    <a:alpha val="43137"/>
                  </a:srgbClr>
                </a:outerShdw>
              </a:effectLst>
            </a:endParaRPr>
          </a:p>
        </p:txBody>
      </p:sp>
      <p:pic>
        <p:nvPicPr>
          <p:cNvPr id="4" name="Picture 2"/>
          <p:cNvPicPr>
            <a:picLocks noGrp="1" noChangeAspect="1" noChangeArrowheads="1"/>
          </p:cNvPicPr>
          <p:nvPr>
            <p:ph idx="1"/>
          </p:nvPr>
        </p:nvPicPr>
        <p:blipFill>
          <a:blip r:embed="rId3" cstate="print"/>
          <a:srcRect/>
          <a:stretch>
            <a:fillRect/>
          </a:stretch>
        </p:blipFill>
        <p:spPr bwMode="auto">
          <a:xfrm>
            <a:off x="1219200" y="1752600"/>
            <a:ext cx="6764594" cy="4876800"/>
          </a:xfrm>
          <a:prstGeom prst="rect">
            <a:avLst/>
          </a:prstGeom>
          <a:noFill/>
          <a:ln w="9525">
            <a:solidFill>
              <a:schemeClr val="tx1">
                <a:lumMod val="90000"/>
                <a:lumOff val="10000"/>
              </a:schemeClr>
            </a:solidFill>
            <a:miter lim="800000"/>
            <a:headEnd/>
            <a:tailEnd/>
          </a:ln>
        </p:spPr>
      </p:pic>
    </p:spTree>
    <p:extLst>
      <p:ext uri="{BB962C8B-B14F-4D97-AF65-F5344CB8AC3E}">
        <p14:creationId xmlns:p14="http://schemas.microsoft.com/office/powerpoint/2010/main" xmlns="" val="6495763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457200"/>
            <a:ext cx="8229600" cy="838200"/>
          </a:xfrm>
        </p:spPr>
        <p:txBody>
          <a:bodyPr>
            <a:noAutofit/>
          </a:bodyPr>
          <a:lstStyle/>
          <a:p>
            <a:r>
              <a:rPr lang="en-US" sz="3200" b="1" dirty="0" smtClean="0">
                <a:effectLst>
                  <a:outerShdw blurRad="38100" dist="38100" dir="2700000" algn="tl">
                    <a:srgbClr val="000000">
                      <a:alpha val="43137"/>
                    </a:srgbClr>
                  </a:outerShdw>
                </a:effectLst>
              </a:rPr>
              <a:t>Evidence of using details             from the text to explain reasoning:</a:t>
            </a:r>
            <a:endParaRPr lang="en-US" sz="3200" b="1" dirty="0">
              <a:effectLst>
                <a:outerShdw blurRad="38100" dist="38100" dir="2700000" algn="tl">
                  <a:srgbClr val="000000">
                    <a:alpha val="43137"/>
                  </a:srgbClr>
                </a:outerShdw>
              </a:effectLst>
            </a:endParaRPr>
          </a:p>
        </p:txBody>
      </p:sp>
      <p:pic>
        <p:nvPicPr>
          <p:cNvPr id="4" name="Picture 2"/>
          <p:cNvPicPr>
            <a:picLocks noGrp="1" noChangeAspect="1" noChangeArrowheads="1"/>
          </p:cNvPicPr>
          <p:nvPr>
            <p:ph idx="1"/>
          </p:nvPr>
        </p:nvPicPr>
        <p:blipFill>
          <a:blip r:embed="rId3" cstate="print"/>
          <a:srcRect/>
          <a:stretch>
            <a:fillRect/>
          </a:stretch>
        </p:blipFill>
        <p:spPr bwMode="auto">
          <a:xfrm>
            <a:off x="1676400" y="1524000"/>
            <a:ext cx="5867400" cy="5181600"/>
          </a:xfrm>
          <a:prstGeom prst="rect">
            <a:avLst/>
          </a:prstGeom>
          <a:noFill/>
          <a:ln w="9525">
            <a:solidFill>
              <a:schemeClr val="tx1">
                <a:lumMod val="90000"/>
                <a:lumOff val="10000"/>
              </a:schemeClr>
            </a:solidFill>
            <a:miter lim="800000"/>
            <a:headEnd/>
            <a:tailEnd/>
          </a:ln>
        </p:spPr>
      </p:pic>
      <p:sp>
        <p:nvSpPr>
          <p:cNvPr id="7" name="TextBox 6"/>
          <p:cNvSpPr txBox="1"/>
          <p:nvPr/>
        </p:nvSpPr>
        <p:spPr>
          <a:xfrm>
            <a:off x="3352800" y="3581400"/>
            <a:ext cx="457200" cy="369332"/>
          </a:xfrm>
          <a:prstGeom prst="rect">
            <a:avLst/>
          </a:prstGeom>
          <a:solidFill>
            <a:schemeClr val="bg1"/>
          </a:solidFill>
        </p:spPr>
        <p:txBody>
          <a:bodyPr wrap="square" rtlCol="0">
            <a:spAutoFit/>
          </a:bodyPr>
          <a:lstStyle/>
          <a:p>
            <a:endParaRPr lang="en-US" dirty="0"/>
          </a:p>
        </p:txBody>
      </p:sp>
      <p:sp>
        <p:nvSpPr>
          <p:cNvPr id="9" name="TextBox 8"/>
          <p:cNvSpPr txBox="1"/>
          <p:nvPr/>
        </p:nvSpPr>
        <p:spPr>
          <a:xfrm>
            <a:off x="3657600" y="3657600"/>
            <a:ext cx="228600"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xmlns="" val="3745390803"/>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09" y="609600"/>
            <a:ext cx="9144000" cy="990600"/>
          </a:xfrm>
        </p:spPr>
        <p:txBody>
          <a:bodyPr>
            <a:normAutofit/>
          </a:bodyPr>
          <a:lstStyle/>
          <a:p>
            <a:pPr algn="ctr"/>
            <a:r>
              <a:rPr lang="en-US" sz="4800" b="1" dirty="0" smtClean="0">
                <a:effectLst>
                  <a:outerShdw blurRad="38100" dist="38100" dir="2700000" algn="tl">
                    <a:srgbClr val="000000">
                      <a:alpha val="43137"/>
                    </a:srgbClr>
                  </a:outerShdw>
                </a:effectLst>
              </a:rPr>
              <a:t>Were the Outcomes Met?</a:t>
            </a:r>
            <a:endParaRPr lang="en-US" sz="48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1752600"/>
            <a:ext cx="8839200" cy="4821936"/>
          </a:xfrm>
        </p:spPr>
        <p:txBody>
          <a:bodyPr>
            <a:noAutofit/>
          </a:bodyPr>
          <a:lstStyle/>
          <a:p>
            <a:pPr>
              <a:buNone/>
            </a:pPr>
            <a:r>
              <a:rPr lang="en-US" sz="4400" dirty="0" smtClean="0"/>
              <a:t>Students will be able to do the following: </a:t>
            </a:r>
          </a:p>
          <a:p>
            <a:pPr>
              <a:buClr>
                <a:srgbClr val="FF0000"/>
              </a:buClr>
            </a:pPr>
            <a:r>
              <a:rPr lang="en-US" sz="4400" dirty="0" smtClean="0"/>
              <a:t>gather evidence to compare/contrast</a:t>
            </a:r>
          </a:p>
          <a:p>
            <a:pPr>
              <a:buClr>
                <a:srgbClr val="FF0000"/>
              </a:buClr>
            </a:pPr>
            <a:r>
              <a:rPr lang="en-US" sz="4400" dirty="0" smtClean="0"/>
              <a:t>ask questions</a:t>
            </a:r>
          </a:p>
          <a:p>
            <a:pPr>
              <a:buClr>
                <a:srgbClr val="FF0000"/>
              </a:buClr>
            </a:pPr>
            <a:r>
              <a:rPr lang="en-US" sz="4400" dirty="0" smtClean="0"/>
              <a:t>use details from the text to explain reasoning.</a:t>
            </a:r>
            <a:endParaRPr lang="en-US" sz="4400" dirty="0"/>
          </a:p>
        </p:txBody>
      </p:sp>
    </p:spTree>
    <p:extLst>
      <p:ext uri="{BB962C8B-B14F-4D97-AF65-F5344CB8AC3E}">
        <p14:creationId xmlns:p14="http://schemas.microsoft.com/office/powerpoint/2010/main" xmlns="" val="277119395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914400"/>
          </a:xfrm>
        </p:spPr>
        <p:txBody>
          <a:bodyPr>
            <a:normAutofit/>
          </a:bodyPr>
          <a:lstStyle/>
          <a:p>
            <a:r>
              <a:rPr lang="en-US" sz="5400" b="1" dirty="0" smtClean="0">
                <a:effectLst>
                  <a:outerShdw blurRad="38100" dist="38100" dir="2700000" algn="tl">
                    <a:srgbClr val="000000">
                      <a:alpha val="43137"/>
                    </a:srgbClr>
                  </a:outerShdw>
                </a:effectLst>
              </a:rPr>
              <a:t>Lesson Standards</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371600"/>
            <a:ext cx="8686800" cy="5715000"/>
          </a:xfrm>
        </p:spPr>
        <p:txBody>
          <a:bodyPr>
            <a:normAutofit lnSpcReduction="10000"/>
          </a:bodyPr>
          <a:lstStyle/>
          <a:p>
            <a:pPr>
              <a:buNone/>
            </a:pPr>
            <a:r>
              <a:rPr lang="en-US" b="1" dirty="0" smtClean="0"/>
              <a:t>10. </a:t>
            </a:r>
            <a:r>
              <a:rPr lang="en-US" dirty="0" smtClean="0"/>
              <a:t>Ask and answer questions to demonstrate understanding of a text, referring explicitly to text as a basis for the answers. </a:t>
            </a:r>
            <a:r>
              <a:rPr lang="en-US" b="1" dirty="0" smtClean="0"/>
              <a:t>RI.3.1</a:t>
            </a:r>
            <a:endParaRPr lang="en-US" dirty="0" smtClean="0"/>
          </a:p>
          <a:p>
            <a:pPr>
              <a:buNone/>
            </a:pPr>
            <a:r>
              <a:rPr lang="en-US" b="1" dirty="0" smtClean="0"/>
              <a:t>13</a:t>
            </a:r>
            <a:r>
              <a:rPr lang="en-US" dirty="0" smtClean="0"/>
              <a:t>. Determine the meaning of general academic and domain specific words and phrases in a text relevant to Grade 3 topic or subject area. </a:t>
            </a:r>
            <a:r>
              <a:rPr lang="en-US" b="1" dirty="0" smtClean="0"/>
              <a:t>RI.3.4</a:t>
            </a:r>
            <a:endParaRPr lang="en-US" dirty="0" smtClean="0"/>
          </a:p>
          <a:p>
            <a:pPr>
              <a:buNone/>
            </a:pPr>
            <a:r>
              <a:rPr lang="en-US" b="1" dirty="0" smtClean="0"/>
              <a:t>16. </a:t>
            </a:r>
            <a:r>
              <a:rPr lang="en-US" dirty="0" smtClean="0"/>
              <a:t>Use information gained from illustrations and the words in a text to demonstrate understanding of the text. </a:t>
            </a:r>
            <a:r>
              <a:rPr lang="en-US" b="1" dirty="0" smtClean="0"/>
              <a:t>RI.3.7</a:t>
            </a:r>
            <a:endParaRPr lang="en-US" dirty="0" smtClean="0"/>
          </a:p>
          <a:p>
            <a:pPr>
              <a:buNone/>
            </a:pPr>
            <a:r>
              <a:rPr lang="en-US" b="1" dirty="0" smtClean="0"/>
              <a:t>19.</a:t>
            </a:r>
            <a:r>
              <a:rPr lang="en-US" dirty="0" smtClean="0"/>
              <a:t> By the end of the year, read and comprehend informational texts, including history/social studies, science and technical texts, at the high end of the grades   2-3 text complexity band independently and proficiently. </a:t>
            </a:r>
            <a:r>
              <a:rPr lang="en-US" b="1" dirty="0" smtClean="0"/>
              <a:t>RI.3.10</a:t>
            </a:r>
            <a:endParaRPr lang="en-US" dirty="0"/>
          </a:p>
        </p:txBody>
      </p:sp>
    </p:spTree>
    <p:extLst>
      <p:ext uri="{BB962C8B-B14F-4D97-AF65-F5344CB8AC3E}">
        <p14:creationId xmlns:p14="http://schemas.microsoft.com/office/powerpoint/2010/main" xmlns="" val="53932495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838200"/>
          </a:xfrm>
        </p:spPr>
        <p:txBody>
          <a:bodyPr>
            <a:noAutofit/>
          </a:bodyPr>
          <a:lstStyle/>
          <a:p>
            <a:r>
              <a:rPr lang="en-US" sz="5400" b="1" dirty="0" smtClean="0">
                <a:effectLst>
                  <a:outerShdw blurRad="38100" dist="38100" dir="2700000" algn="tl">
                    <a:srgbClr val="000000">
                      <a:alpha val="43137"/>
                    </a:srgbClr>
                  </a:outerShdw>
                </a:effectLst>
              </a:rPr>
              <a:t>Lesson Standards</a:t>
            </a:r>
            <a:endParaRPr lang="en-US" sz="54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228600" y="1371600"/>
            <a:ext cx="8686800" cy="5486400"/>
          </a:xfrm>
        </p:spPr>
        <p:txBody>
          <a:bodyPr>
            <a:normAutofit/>
          </a:bodyPr>
          <a:lstStyle/>
          <a:p>
            <a:pPr>
              <a:buNone/>
            </a:pPr>
            <a:r>
              <a:rPr lang="en-US" b="1" dirty="0" smtClean="0"/>
              <a:t>31</a:t>
            </a:r>
            <a:r>
              <a:rPr lang="en-US" dirty="0" smtClean="0"/>
              <a:t>. Engage effectively in a range of collaborative discussions with diverse partners on grade 3 topics and texts building on others ideas and expressing their own clearly.</a:t>
            </a:r>
            <a:r>
              <a:rPr lang="en-US" b="1" dirty="0" smtClean="0"/>
              <a:t> SL.3.1</a:t>
            </a:r>
            <a:endParaRPr lang="en-US" dirty="0" smtClean="0"/>
          </a:p>
          <a:p>
            <a:pPr>
              <a:buNone/>
            </a:pPr>
            <a:r>
              <a:rPr lang="en-US" b="1" dirty="0" smtClean="0"/>
              <a:t>22. </a:t>
            </a:r>
            <a:r>
              <a:rPr lang="en-US" dirty="0" smtClean="0"/>
              <a:t>Write opinion pieces on topics or texts, supporting a point of view with reasons. </a:t>
            </a:r>
            <a:r>
              <a:rPr lang="en-US" b="1" dirty="0" smtClean="0"/>
              <a:t>W.3.1</a:t>
            </a:r>
          </a:p>
          <a:p>
            <a:pPr>
              <a:buNone/>
            </a:pPr>
            <a:r>
              <a:rPr lang="en-US" b="1" dirty="0" smtClean="0"/>
              <a:t>37</a:t>
            </a:r>
            <a:r>
              <a:rPr lang="en-US" dirty="0" smtClean="0"/>
              <a:t>. Demonstrate command of the conventions of Standard English grammar and usage when writing or speaking. </a:t>
            </a:r>
            <a:r>
              <a:rPr lang="en-US" b="1" dirty="0" smtClean="0"/>
              <a:t>L.3.1</a:t>
            </a:r>
            <a:endParaRPr lang="en-US" dirty="0" smtClean="0"/>
          </a:p>
          <a:p>
            <a:pPr>
              <a:buNone/>
            </a:pPr>
            <a:endParaRPr lang="en-US" dirty="0"/>
          </a:p>
        </p:txBody>
      </p:sp>
    </p:spTree>
    <p:extLst>
      <p:ext uri="{BB962C8B-B14F-4D97-AF65-F5344CB8AC3E}">
        <p14:creationId xmlns:p14="http://schemas.microsoft.com/office/powerpoint/2010/main" xmlns="" val="328957224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04800"/>
            <a:ext cx="8229600" cy="1066800"/>
          </a:xfrm>
        </p:spPr>
        <p:txBody>
          <a:bodyPr>
            <a:normAutofit/>
          </a:bodyPr>
          <a:lstStyle/>
          <a:p>
            <a:r>
              <a:rPr lang="en-US" b="1" dirty="0" smtClean="0">
                <a:effectLst>
                  <a:outerShdw blurRad="38100" dist="38100" dir="2700000" algn="tl">
                    <a:srgbClr val="000000">
                      <a:alpha val="43137"/>
                    </a:srgbClr>
                  </a:outerShdw>
                </a:effectLst>
              </a:rPr>
              <a:t>Classroom Snapshots</a:t>
            </a: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04800" y="1295400"/>
            <a:ext cx="8610600" cy="5562600"/>
          </a:xfrm>
        </p:spPr>
        <p:txBody>
          <a:bodyPr>
            <a:normAutofit fontScale="92500" lnSpcReduction="20000"/>
          </a:bodyPr>
          <a:lstStyle/>
          <a:p>
            <a:pPr marL="109728" indent="0">
              <a:buNone/>
            </a:pPr>
            <a:r>
              <a:rPr lang="en-US" b="1" dirty="0"/>
              <a:t>When visiting a K–5 classroom,</a:t>
            </a:r>
          </a:p>
          <a:p>
            <a:pPr marL="109728" indent="0">
              <a:buNone/>
            </a:pPr>
            <a:endParaRPr lang="en-US" sz="600" dirty="0"/>
          </a:p>
          <a:p>
            <a:pPr marL="109728" indent="0">
              <a:buNone/>
            </a:pPr>
            <a:r>
              <a:rPr lang="en-US" dirty="0"/>
              <a:t>You would </a:t>
            </a:r>
            <a:r>
              <a:rPr lang="en-US" b="1" dirty="0"/>
              <a:t>see</a:t>
            </a:r>
            <a:r>
              <a:rPr lang="en-US" dirty="0"/>
              <a:t> . . </a:t>
            </a:r>
            <a:r>
              <a:rPr lang="en-US" dirty="0" smtClean="0"/>
              <a:t>.</a:t>
            </a:r>
            <a:endParaRPr lang="en-US" dirty="0"/>
          </a:p>
          <a:p>
            <a:r>
              <a:rPr lang="en-US" dirty="0"/>
              <a:t>Time spent with informational texts.</a:t>
            </a:r>
          </a:p>
          <a:p>
            <a:r>
              <a:rPr lang="en-US" dirty="0" smtClean="0"/>
              <a:t>A </a:t>
            </a:r>
            <a:r>
              <a:rPr lang="en-US" dirty="0"/>
              <a:t>classroom filled with books on topics about insects, weather, energy, reptiles, the Civil War, geography, sports, and other topics that interest elementary grade children.</a:t>
            </a:r>
          </a:p>
          <a:p>
            <a:r>
              <a:rPr lang="en-US" dirty="0"/>
              <a:t>The use of thematically-paired story and informational texts or several informational texts grouped in a thematic unit.</a:t>
            </a:r>
          </a:p>
          <a:p>
            <a:r>
              <a:rPr lang="en-US" dirty="0"/>
              <a:t>Graphic organizers related to informational text and topics (e.g., K–W–L charts, Venn Diagrams for comparing and contrasting, and semantic maps).</a:t>
            </a:r>
          </a:p>
          <a:p>
            <a:r>
              <a:rPr lang="en-US" dirty="0"/>
              <a:t>Explicit comprehension strategy </a:t>
            </a:r>
            <a:r>
              <a:rPr lang="en-US" dirty="0" smtClean="0"/>
              <a:t>instruction.</a:t>
            </a:r>
          </a:p>
          <a:p>
            <a:r>
              <a:rPr lang="en-US" dirty="0" smtClean="0"/>
              <a:t>Explicit </a:t>
            </a:r>
            <a:r>
              <a:rPr lang="en-US" dirty="0"/>
              <a:t>vocabulary </a:t>
            </a:r>
            <a:r>
              <a:rPr lang="en-US" dirty="0" smtClean="0"/>
              <a:t>instruction.</a:t>
            </a:r>
            <a:endParaRPr lang="en-US" dirty="0"/>
          </a:p>
          <a:p>
            <a:r>
              <a:rPr lang="en-US" dirty="0"/>
              <a:t>Writing to read and reading to write activities about informational topics</a:t>
            </a:r>
            <a:r>
              <a:rPr lang="en-US" dirty="0" smtClean="0"/>
              <a:t>.</a:t>
            </a:r>
            <a:endParaRPr lang="en-US" dirty="0"/>
          </a:p>
        </p:txBody>
      </p:sp>
    </p:spTree>
    <p:extLst>
      <p:ext uri="{BB962C8B-B14F-4D97-AF65-F5344CB8AC3E}">
        <p14:creationId xmlns:p14="http://schemas.microsoft.com/office/powerpoint/2010/main" xmlns="" val="2078991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9" end="9"/>
                                            </p:txEl>
                                          </p:spTgt>
                                        </p:tgtEl>
                                        <p:attrNameLst>
                                          <p:attrName>style.visibility</p:attrName>
                                        </p:attrNameLst>
                                      </p:cBhvr>
                                      <p:to>
                                        <p:strVal val="visible"/>
                                      </p:to>
                                    </p:set>
                                    <p:animEffect transition="in" filter="fade">
                                      <p:cBhvr>
                                        <p:cTn id="49" dur="1000"/>
                                        <p:tgtEl>
                                          <p:spTgt spid="4">
                                            <p:txEl>
                                              <p:pRg st="9" end="9"/>
                                            </p:txEl>
                                          </p:spTgt>
                                        </p:tgtEl>
                                      </p:cBhvr>
                                    </p:animEffect>
                                    <p:anim calcmode="lin" valueType="num">
                                      <p:cBhvr>
                                        <p:cTn id="50"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229600" cy="1066800"/>
          </a:xfrm>
        </p:spPr>
        <p:txBody>
          <a:bodyPr>
            <a:normAutofit/>
          </a:bodyPr>
          <a:lstStyle/>
          <a:p>
            <a:r>
              <a:rPr lang="en-US" b="1" dirty="0" smtClean="0">
                <a:effectLst>
                  <a:outerShdw blurRad="38100" dist="38100" dir="2700000" algn="tl">
                    <a:srgbClr val="000000">
                      <a:alpha val="43137"/>
                    </a:srgbClr>
                  </a:outerShdw>
                </a:effectLst>
              </a:rPr>
              <a:t>Classroom Snapshots</a:t>
            </a: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04800" y="1219200"/>
            <a:ext cx="8839200" cy="5943600"/>
          </a:xfrm>
        </p:spPr>
        <p:txBody>
          <a:bodyPr>
            <a:normAutofit fontScale="77500" lnSpcReduction="20000"/>
          </a:bodyPr>
          <a:lstStyle/>
          <a:p>
            <a:pPr marL="109728" indent="0">
              <a:buNone/>
            </a:pPr>
            <a:r>
              <a:rPr lang="en-US" b="1" dirty="0"/>
              <a:t>When visiting a K–5 classroom,</a:t>
            </a:r>
          </a:p>
          <a:p>
            <a:pPr marL="109728" indent="0">
              <a:buNone/>
            </a:pPr>
            <a:endParaRPr lang="en-US" sz="1000" dirty="0"/>
          </a:p>
          <a:p>
            <a:pPr marL="109728" indent="0">
              <a:buNone/>
            </a:pPr>
            <a:r>
              <a:rPr lang="en-US" dirty="0"/>
              <a:t>You would </a:t>
            </a:r>
            <a:r>
              <a:rPr lang="en-US" b="1" dirty="0"/>
              <a:t>see </a:t>
            </a:r>
            <a:r>
              <a:rPr lang="en-US" dirty="0"/>
              <a:t>. . .</a:t>
            </a:r>
          </a:p>
          <a:p>
            <a:r>
              <a:rPr lang="en-US" dirty="0"/>
              <a:t>Teachers and students using a core set of questions that they ask each time they encounter informational text (e.g., questions could be generic or topic-specific to guide student thinking and </a:t>
            </a:r>
            <a:r>
              <a:rPr lang="en-US" dirty="0" smtClean="0"/>
              <a:t>help them </a:t>
            </a:r>
            <a:r>
              <a:rPr lang="en-US" dirty="0"/>
              <a:t>make sense of what they are </a:t>
            </a:r>
            <a:r>
              <a:rPr lang="en-US" dirty="0" smtClean="0"/>
              <a:t>reading). </a:t>
            </a:r>
          </a:p>
          <a:p>
            <a:r>
              <a:rPr lang="en-US" dirty="0" smtClean="0"/>
              <a:t>A </a:t>
            </a:r>
            <a:r>
              <a:rPr lang="en-US" dirty="0"/>
              <a:t>classroom configured to enable students to read, write, and talk collaboratively with partners about informational text and topics.</a:t>
            </a:r>
          </a:p>
          <a:p>
            <a:r>
              <a:rPr lang="en-US" dirty="0"/>
              <a:t>Teachers using ―precision </a:t>
            </a:r>
            <a:r>
              <a:rPr lang="en-US" dirty="0" smtClean="0"/>
              <a:t>partnering</a:t>
            </a:r>
            <a:r>
              <a:rPr lang="en-US" dirty="0"/>
              <a:t> </a:t>
            </a:r>
            <a:r>
              <a:rPr lang="en-US" dirty="0" smtClean="0"/>
              <a:t>(e.g</a:t>
            </a:r>
            <a:r>
              <a:rPr lang="en-US" dirty="0"/>
              <a:t>., student partner discussions with a designated first speaker, use of sentence starters, accountable listening, and teacher monitoring).</a:t>
            </a:r>
          </a:p>
          <a:p>
            <a:r>
              <a:rPr lang="en-US" dirty="0"/>
              <a:t>Task-based accountability is built in for every lesson task/activity—there is clear accountability with every student doing every task (e.g., students all required to say, write, and/or do something as an ―evidence </a:t>
            </a:r>
            <a:r>
              <a:rPr lang="en-US" dirty="0" smtClean="0"/>
              <a:t>check </a:t>
            </a:r>
            <a:r>
              <a:rPr lang="en-US" dirty="0"/>
              <a:t>of engagement).</a:t>
            </a:r>
          </a:p>
          <a:p>
            <a:r>
              <a:rPr lang="en-US" dirty="0"/>
              <a:t>Teachers using engagement to structure discussions (e.g., responding of all students, everyone does everything—no bystanders) versus structuring discussions using traditional hand-raising (i.e., </a:t>
            </a:r>
            <a:r>
              <a:rPr lang="en-US" dirty="0" smtClean="0"/>
              <a:t>teacher poses </a:t>
            </a:r>
            <a:r>
              <a:rPr lang="en-US" dirty="0"/>
              <a:t>a questions and students raise their hands to respond).</a:t>
            </a:r>
          </a:p>
          <a:p>
            <a:pPr marL="109728" indent="0">
              <a:buNone/>
            </a:pPr>
            <a:endParaRPr lang="en-US" dirty="0"/>
          </a:p>
          <a:p>
            <a:pPr marL="109728" indent="0">
              <a:buNone/>
            </a:pPr>
            <a:endParaRPr lang="en-US" dirty="0"/>
          </a:p>
        </p:txBody>
      </p:sp>
    </p:spTree>
    <p:extLst>
      <p:ext uri="{BB962C8B-B14F-4D97-AF65-F5344CB8AC3E}">
        <p14:creationId xmlns:p14="http://schemas.microsoft.com/office/powerpoint/2010/main" xmlns="" val="1664332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924800" cy="914400"/>
          </a:xfrm>
        </p:spPr>
        <p:txBody>
          <a:bodyPr>
            <a:normAutofit/>
          </a:bodyPr>
          <a:lstStyle/>
          <a:p>
            <a:r>
              <a:rPr lang="en-US" b="1" dirty="0" smtClean="0">
                <a:effectLst>
                  <a:outerShdw blurRad="38100" dist="38100" dir="2700000" algn="tl">
                    <a:srgbClr val="000000">
                      <a:alpha val="43137"/>
                    </a:srgbClr>
                  </a:outerShdw>
                </a:effectLst>
              </a:rPr>
              <a:t>Classroom Snapshots</a:t>
            </a:r>
            <a:endParaRPr lang="en-US" b="1" dirty="0">
              <a:effectLst>
                <a:outerShdw blurRad="38100" dist="38100" dir="2700000" algn="tl">
                  <a:srgbClr val="000000">
                    <a:alpha val="43137"/>
                  </a:srgbClr>
                </a:outerShdw>
              </a:effectLst>
            </a:endParaRPr>
          </a:p>
        </p:txBody>
      </p:sp>
      <p:sp>
        <p:nvSpPr>
          <p:cNvPr id="4" name="Content Placeholder 3"/>
          <p:cNvSpPr>
            <a:spLocks noGrp="1"/>
          </p:cNvSpPr>
          <p:nvPr>
            <p:ph idx="1"/>
          </p:nvPr>
        </p:nvSpPr>
        <p:spPr>
          <a:xfrm>
            <a:off x="304800" y="1143000"/>
            <a:ext cx="8610600" cy="5943600"/>
          </a:xfrm>
        </p:spPr>
        <p:txBody>
          <a:bodyPr>
            <a:normAutofit fontScale="70000" lnSpcReduction="20000"/>
          </a:bodyPr>
          <a:lstStyle/>
          <a:p>
            <a:pPr marL="109728" indent="0">
              <a:buNone/>
            </a:pPr>
            <a:r>
              <a:rPr lang="en-US" sz="3500" b="1" dirty="0"/>
              <a:t>When visiting a K–5 classroom,</a:t>
            </a:r>
          </a:p>
          <a:p>
            <a:pPr marL="109728" indent="0">
              <a:buNone/>
            </a:pPr>
            <a:endParaRPr lang="en-US" sz="1000" dirty="0"/>
          </a:p>
          <a:p>
            <a:pPr marL="109728" indent="0">
              <a:buNone/>
            </a:pPr>
            <a:r>
              <a:rPr lang="en-US" sz="3500" dirty="0"/>
              <a:t>You would </a:t>
            </a:r>
            <a:r>
              <a:rPr lang="en-US" sz="3500" b="1" dirty="0" smtClean="0"/>
              <a:t>hear</a:t>
            </a:r>
            <a:r>
              <a:rPr lang="en-US" sz="3500" dirty="0" smtClean="0"/>
              <a:t>. </a:t>
            </a:r>
            <a:r>
              <a:rPr lang="en-US" sz="3500" dirty="0"/>
              <a:t>. </a:t>
            </a:r>
            <a:r>
              <a:rPr lang="en-US" sz="3500" dirty="0" smtClean="0"/>
              <a:t>.</a:t>
            </a:r>
          </a:p>
          <a:p>
            <a:r>
              <a:rPr lang="en-US" sz="3500" dirty="0"/>
              <a:t>Language! Talk! Instructional conversations! (Beck &amp; </a:t>
            </a:r>
            <a:r>
              <a:rPr lang="en-US" sz="3500" dirty="0" err="1"/>
              <a:t>McKeown</a:t>
            </a:r>
            <a:r>
              <a:rPr lang="en-US" sz="3500" dirty="0"/>
              <a:t>, 2001; 2007a; </a:t>
            </a:r>
            <a:r>
              <a:rPr lang="en-US" sz="3500" dirty="0" err="1"/>
              <a:t>Palinscasar</a:t>
            </a:r>
            <a:r>
              <a:rPr lang="en-US" sz="3500" dirty="0"/>
              <a:t> &amp; Duke, 2004; Saunders &amp; Goldenberg, 1999; Goldenberg, 1992/1993). Teacher and students talk about informational text and topics.</a:t>
            </a:r>
          </a:p>
          <a:p>
            <a:r>
              <a:rPr lang="en-US" sz="3500" dirty="0"/>
              <a:t>Questions! Teacher and student-initiated questions about the informational text.</a:t>
            </a:r>
          </a:p>
          <a:p>
            <a:r>
              <a:rPr lang="en-US" sz="3500" dirty="0" smtClean="0"/>
              <a:t>Vocabulary</a:t>
            </a:r>
            <a:r>
              <a:rPr lang="en-US" sz="3500" dirty="0"/>
              <a:t>! Teachers and students using content vocabulary (e.g., habitat and molt) from or about the informational text.</a:t>
            </a:r>
          </a:p>
          <a:p>
            <a:r>
              <a:rPr lang="en-US" sz="3500" dirty="0"/>
              <a:t>Academic Language! Teachers and students using text-related academic language (e.g., table of contents, index, informational book, and retell) from or about the informational text.</a:t>
            </a:r>
          </a:p>
          <a:p>
            <a:r>
              <a:rPr lang="en-US" sz="3500" dirty="0"/>
              <a:t>Teacher-facilitated read-</a:t>
            </a:r>
            <a:r>
              <a:rPr lang="en-US" sz="3500" dirty="0" err="1"/>
              <a:t>alouds</a:t>
            </a:r>
            <a:r>
              <a:rPr lang="en-US" sz="3500" dirty="0"/>
              <a:t> and text-based discussions (Santoro et al., 2008).</a:t>
            </a:r>
          </a:p>
          <a:p>
            <a:r>
              <a:rPr lang="en-US" sz="3500" dirty="0" smtClean="0"/>
              <a:t>Students </a:t>
            </a:r>
            <a:r>
              <a:rPr lang="en-US" sz="3500" dirty="0"/>
              <a:t>retelling what they learned from an informational text with a partner.</a:t>
            </a:r>
          </a:p>
          <a:p>
            <a:pPr marL="109728" indent="0">
              <a:buNone/>
            </a:pPr>
            <a:endParaRPr lang="en-US" dirty="0"/>
          </a:p>
          <a:p>
            <a:pPr marL="109728" indent="0">
              <a:buNone/>
            </a:pPr>
            <a:endParaRPr lang="en-US" dirty="0"/>
          </a:p>
          <a:p>
            <a:pPr marL="109728" indent="0">
              <a:buNone/>
            </a:pPr>
            <a:endParaRPr lang="en-US" dirty="0"/>
          </a:p>
        </p:txBody>
      </p:sp>
    </p:spTree>
    <p:extLst>
      <p:ext uri="{BB962C8B-B14F-4D97-AF65-F5344CB8AC3E}">
        <p14:creationId xmlns:p14="http://schemas.microsoft.com/office/powerpoint/2010/main" xmlns="" val="20174324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Effect transition="in" filter="fade">
                                      <p:cBhvr>
                                        <p:cTn id="7" dur="1000"/>
                                        <p:tgtEl>
                                          <p:spTgt spid="4">
                                            <p:txEl>
                                              <p:pRg st="3" end="3"/>
                                            </p:txEl>
                                          </p:spTgt>
                                        </p:tgtEl>
                                      </p:cBhvr>
                                    </p:animEffect>
                                    <p:anim calcmode="lin" valueType="num">
                                      <p:cBhvr>
                                        <p:cTn id="8"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4" end="4"/>
                                            </p:txEl>
                                          </p:spTgt>
                                        </p:tgtEl>
                                        <p:attrNameLst>
                                          <p:attrName>style.visibility</p:attrName>
                                        </p:attrNameLst>
                                      </p:cBhvr>
                                      <p:to>
                                        <p:strVal val="visible"/>
                                      </p:to>
                                    </p:set>
                                    <p:animEffect transition="in" filter="fade">
                                      <p:cBhvr>
                                        <p:cTn id="14" dur="1000"/>
                                        <p:tgtEl>
                                          <p:spTgt spid="4">
                                            <p:txEl>
                                              <p:pRg st="4" end="4"/>
                                            </p:txEl>
                                          </p:spTgt>
                                        </p:tgtEl>
                                      </p:cBhvr>
                                    </p:animEffect>
                                    <p:anim calcmode="lin" valueType="num">
                                      <p:cBhvr>
                                        <p:cTn id="15"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5" end="5"/>
                                            </p:txEl>
                                          </p:spTgt>
                                        </p:tgtEl>
                                        <p:attrNameLst>
                                          <p:attrName>style.visibility</p:attrName>
                                        </p:attrNameLst>
                                      </p:cBhvr>
                                      <p:to>
                                        <p:strVal val="visible"/>
                                      </p:to>
                                    </p:set>
                                    <p:animEffect transition="in" filter="fade">
                                      <p:cBhvr>
                                        <p:cTn id="21" dur="1000"/>
                                        <p:tgtEl>
                                          <p:spTgt spid="4">
                                            <p:txEl>
                                              <p:pRg st="5" end="5"/>
                                            </p:txEl>
                                          </p:spTgt>
                                        </p:tgtEl>
                                      </p:cBhvr>
                                    </p:animEffect>
                                    <p:anim calcmode="lin" valueType="num">
                                      <p:cBhvr>
                                        <p:cTn id="22"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6" end="6"/>
                                            </p:txEl>
                                          </p:spTgt>
                                        </p:tgtEl>
                                        <p:attrNameLst>
                                          <p:attrName>style.visibility</p:attrName>
                                        </p:attrNameLst>
                                      </p:cBhvr>
                                      <p:to>
                                        <p:strVal val="visible"/>
                                      </p:to>
                                    </p:set>
                                    <p:animEffect transition="in" filter="fade">
                                      <p:cBhvr>
                                        <p:cTn id="28" dur="1000"/>
                                        <p:tgtEl>
                                          <p:spTgt spid="4">
                                            <p:txEl>
                                              <p:pRg st="6" end="6"/>
                                            </p:txEl>
                                          </p:spTgt>
                                        </p:tgtEl>
                                      </p:cBhvr>
                                    </p:animEffect>
                                    <p:anim calcmode="lin" valueType="num">
                                      <p:cBhvr>
                                        <p:cTn id="29"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7" end="7"/>
                                            </p:txEl>
                                          </p:spTgt>
                                        </p:tgtEl>
                                        <p:attrNameLst>
                                          <p:attrName>style.visibility</p:attrName>
                                        </p:attrNameLst>
                                      </p:cBhvr>
                                      <p:to>
                                        <p:strVal val="visible"/>
                                      </p:to>
                                    </p:set>
                                    <p:animEffect transition="in" filter="fade">
                                      <p:cBhvr>
                                        <p:cTn id="35" dur="1000"/>
                                        <p:tgtEl>
                                          <p:spTgt spid="4">
                                            <p:txEl>
                                              <p:pRg st="7" end="7"/>
                                            </p:txEl>
                                          </p:spTgt>
                                        </p:tgtEl>
                                      </p:cBhvr>
                                    </p:animEffect>
                                    <p:anim calcmode="lin" valueType="num">
                                      <p:cBhvr>
                                        <p:cTn id="36"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8" end="8"/>
                                            </p:txEl>
                                          </p:spTgt>
                                        </p:tgtEl>
                                        <p:attrNameLst>
                                          <p:attrName>style.visibility</p:attrName>
                                        </p:attrNameLst>
                                      </p:cBhvr>
                                      <p:to>
                                        <p:strVal val="visible"/>
                                      </p:to>
                                    </p:set>
                                    <p:animEffect transition="in" filter="fade">
                                      <p:cBhvr>
                                        <p:cTn id="42" dur="1000"/>
                                        <p:tgtEl>
                                          <p:spTgt spid="4">
                                            <p:txEl>
                                              <p:pRg st="8" end="8"/>
                                            </p:txEl>
                                          </p:spTgt>
                                        </p:tgtEl>
                                      </p:cBhvr>
                                    </p:animEffect>
                                    <p:anim calcmode="lin" valueType="num">
                                      <p:cBhvr>
                                        <p:cTn id="43"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57200"/>
            <a:ext cx="8229600" cy="914400"/>
          </a:xfrm>
        </p:spPr>
        <p:txBody>
          <a:bodyPr>
            <a:normAutofit fontScale="90000"/>
          </a:bodyPr>
          <a:lstStyle/>
          <a:p>
            <a:r>
              <a:rPr lang="en-US" sz="6000" b="1" dirty="0" smtClean="0">
                <a:effectLst>
                  <a:outerShdw blurRad="38100" dist="38100" dir="2700000" algn="tl">
                    <a:srgbClr val="000000">
                      <a:alpha val="43137"/>
                    </a:srgbClr>
                  </a:outerShdw>
                </a:effectLst>
              </a:rPr>
              <a:t>Reflection</a:t>
            </a:r>
            <a:endParaRPr lang="en-US" sz="6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0" y="1367051"/>
            <a:ext cx="9144000" cy="2362200"/>
          </a:xfrm>
        </p:spPr>
        <p:txBody>
          <a:bodyPr>
            <a:normAutofit fontScale="92500" lnSpcReduction="10000"/>
          </a:bodyPr>
          <a:lstStyle/>
          <a:p>
            <a:pPr algn="ctr">
              <a:buNone/>
            </a:pPr>
            <a:r>
              <a:rPr lang="en-US" dirty="0" smtClean="0"/>
              <a:t>	</a:t>
            </a:r>
            <a:r>
              <a:rPr lang="en-US" sz="4400" dirty="0" smtClean="0"/>
              <a:t>What are the implications for you/your work based on your learning about foundational skills AND informational text?</a:t>
            </a:r>
            <a:endParaRPr lang="en-US" sz="4400" dirty="0"/>
          </a:p>
        </p:txBody>
      </p:sp>
      <p:pic>
        <p:nvPicPr>
          <p:cNvPr id="4" name="Picture 2" descr="http://3.bp.blogspot.com/_Yl3PCz16B5Q/Sw1lWf7eOVI/AAAAAAAAAI8/BbVBnRK2OxE/s1600/Reflection+Of+Everything.jpg"/>
          <p:cNvPicPr>
            <a:picLocks noChangeAspect="1" noChangeArrowheads="1"/>
          </p:cNvPicPr>
          <p:nvPr/>
        </p:nvPicPr>
        <p:blipFill>
          <a:blip r:embed="rId3" cstate="print"/>
          <a:srcRect b="9266"/>
          <a:stretch>
            <a:fillRect/>
          </a:stretch>
        </p:blipFill>
        <p:spPr bwMode="auto">
          <a:xfrm>
            <a:off x="2514600" y="3733800"/>
            <a:ext cx="4470592" cy="2971800"/>
          </a:xfrm>
          <a:prstGeom prst="rect">
            <a:avLst/>
          </a:prstGeom>
          <a:noFill/>
        </p:spPr>
      </p:pic>
    </p:spTree>
    <p:extLst>
      <p:ext uri="{BB962C8B-B14F-4D97-AF65-F5344CB8AC3E}">
        <p14:creationId xmlns:p14="http://schemas.microsoft.com/office/powerpoint/2010/main" xmlns="" val="11309677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381000" y="228600"/>
          <a:ext cx="8305800" cy="4876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5" name="Group 4"/>
          <p:cNvGrpSpPr/>
          <p:nvPr/>
        </p:nvGrpSpPr>
        <p:grpSpPr>
          <a:xfrm>
            <a:off x="3733800" y="5392631"/>
            <a:ext cx="1466518" cy="1465369"/>
            <a:chOff x="3429001" y="3505206"/>
            <a:chExt cx="1466518" cy="1465369"/>
          </a:xfrm>
        </p:grpSpPr>
        <p:sp>
          <p:nvSpPr>
            <p:cNvPr id="6" name="Oval 5"/>
            <p:cNvSpPr/>
            <p:nvPr/>
          </p:nvSpPr>
          <p:spPr>
            <a:xfrm>
              <a:off x="3429001" y="3505206"/>
              <a:ext cx="1466518" cy="1465369"/>
            </a:xfrm>
            <a:prstGeom prst="ellipse">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7" name="Oval 4"/>
            <p:cNvSpPr/>
            <p:nvPr/>
          </p:nvSpPr>
          <p:spPr>
            <a:xfrm>
              <a:off x="3429001" y="3522775"/>
              <a:ext cx="1447800" cy="14477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2000" b="1" kern="1200" dirty="0" smtClean="0">
                  <a:effectLst>
                    <a:outerShdw blurRad="38100" dist="38100" dir="2700000" algn="tl">
                      <a:srgbClr val="000000">
                        <a:alpha val="43137"/>
                      </a:srgbClr>
                    </a:outerShdw>
                  </a:effectLst>
                </a:rPr>
                <a:t>Reading Literature </a:t>
              </a:r>
              <a:endParaRPr lang="en-US" sz="2000" b="1" kern="1200" dirty="0">
                <a:effectLst>
                  <a:outerShdw blurRad="38100" dist="38100" dir="2700000" algn="tl">
                    <a:srgbClr val="000000">
                      <a:alpha val="43137"/>
                    </a:srgbClr>
                  </a:outerShdw>
                </a:effectLst>
              </a:endParaRPr>
            </a:p>
          </p:txBody>
        </p:sp>
      </p:grpSp>
      <p:grpSp>
        <p:nvGrpSpPr>
          <p:cNvPr id="8" name="Group 7"/>
          <p:cNvGrpSpPr/>
          <p:nvPr/>
        </p:nvGrpSpPr>
        <p:grpSpPr>
          <a:xfrm>
            <a:off x="1676400" y="5392631"/>
            <a:ext cx="1466518" cy="1465369"/>
            <a:chOff x="3429001" y="3505206"/>
            <a:chExt cx="1466518" cy="1465369"/>
          </a:xfrm>
        </p:grpSpPr>
        <p:sp>
          <p:nvSpPr>
            <p:cNvPr id="9" name="Oval 8"/>
            <p:cNvSpPr/>
            <p:nvPr/>
          </p:nvSpPr>
          <p:spPr>
            <a:xfrm>
              <a:off x="3429001" y="3505206"/>
              <a:ext cx="1466518" cy="1465369"/>
            </a:xfrm>
            <a:prstGeom prst="ellipse">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0" name="Oval 4"/>
            <p:cNvSpPr/>
            <p:nvPr/>
          </p:nvSpPr>
          <p:spPr>
            <a:xfrm>
              <a:off x="3429001" y="3719804"/>
              <a:ext cx="1447800" cy="10361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b="1" kern="1200" dirty="0" smtClean="0">
                  <a:effectLst>
                    <a:outerShdw blurRad="38100" dist="38100" dir="2700000" algn="tl">
                      <a:srgbClr val="000000">
                        <a:alpha val="43137"/>
                      </a:srgbClr>
                    </a:outerShdw>
                  </a:effectLst>
                </a:rPr>
                <a:t>Foundational</a:t>
              </a:r>
              <a:r>
                <a:rPr lang="en-US" sz="2000" b="1" kern="1200" dirty="0" smtClean="0">
                  <a:effectLst>
                    <a:outerShdw blurRad="38100" dist="38100" dir="2700000" algn="tl">
                      <a:srgbClr val="000000">
                        <a:alpha val="43137"/>
                      </a:srgbClr>
                    </a:outerShdw>
                  </a:effectLst>
                </a:rPr>
                <a:t> Skills (K-5)</a:t>
              </a:r>
              <a:endParaRPr lang="en-US" sz="2000" b="1" kern="1200" dirty="0">
                <a:effectLst>
                  <a:outerShdw blurRad="38100" dist="38100" dir="2700000" algn="tl">
                    <a:srgbClr val="000000">
                      <a:alpha val="43137"/>
                    </a:srgbClr>
                  </a:outerShdw>
                </a:effectLst>
              </a:endParaRPr>
            </a:p>
          </p:txBody>
        </p:sp>
      </p:grpSp>
      <p:grpSp>
        <p:nvGrpSpPr>
          <p:cNvPr id="11" name="Group 10"/>
          <p:cNvGrpSpPr/>
          <p:nvPr/>
        </p:nvGrpSpPr>
        <p:grpSpPr>
          <a:xfrm>
            <a:off x="5791200" y="5334000"/>
            <a:ext cx="1524000" cy="1524000"/>
            <a:chOff x="3429001" y="3446575"/>
            <a:chExt cx="1524000" cy="1524000"/>
          </a:xfrm>
        </p:grpSpPr>
        <p:sp>
          <p:nvSpPr>
            <p:cNvPr id="12" name="Oval 11"/>
            <p:cNvSpPr/>
            <p:nvPr/>
          </p:nvSpPr>
          <p:spPr>
            <a:xfrm>
              <a:off x="3429001" y="3505206"/>
              <a:ext cx="1466518" cy="1465369"/>
            </a:xfrm>
            <a:prstGeom prst="ellipse">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13" name="Oval 4"/>
            <p:cNvSpPr/>
            <p:nvPr/>
          </p:nvSpPr>
          <p:spPr>
            <a:xfrm>
              <a:off x="3429001" y="3446575"/>
              <a:ext cx="1524000" cy="15239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b="1" dirty="0" smtClean="0">
                  <a:effectLst>
                    <a:outerShdw blurRad="38100" dist="38100" dir="2700000" algn="tl">
                      <a:srgbClr val="000000">
                        <a:alpha val="43137"/>
                      </a:srgbClr>
                    </a:outerShdw>
                  </a:effectLst>
                </a:rPr>
                <a:t>Reading </a:t>
              </a:r>
              <a:r>
                <a:rPr lang="en-US" sz="1600" b="1" dirty="0" smtClean="0">
                  <a:effectLst>
                    <a:outerShdw blurRad="38100" dist="38100" dir="2700000" algn="tl">
                      <a:srgbClr val="000000">
                        <a:alpha val="43137"/>
                      </a:srgbClr>
                    </a:outerShdw>
                  </a:effectLst>
                </a:rPr>
                <a:t>Informational</a:t>
              </a:r>
              <a:r>
                <a:rPr lang="en-US" b="1" dirty="0" smtClean="0">
                  <a:effectLst>
                    <a:outerShdw blurRad="38100" dist="38100" dir="2700000" algn="tl">
                      <a:srgbClr val="000000">
                        <a:alpha val="43137"/>
                      </a:srgbClr>
                    </a:outerShdw>
                  </a:effectLst>
                </a:rPr>
                <a:t> Text</a:t>
              </a:r>
              <a:endParaRPr lang="en-US" b="1" dirty="0">
                <a:effectLst>
                  <a:outerShdw blurRad="38100" dist="38100" dir="2700000" algn="tl">
                    <a:srgbClr val="000000">
                      <a:alpha val="43137"/>
                    </a:srgbClr>
                  </a:outerShdw>
                </a:effectLst>
              </a:endParaRPr>
            </a:p>
          </p:txBody>
        </p:sp>
      </p:grpSp>
      <p:cxnSp>
        <p:nvCxnSpPr>
          <p:cNvPr id="17" name="Straight Arrow Connector 16"/>
          <p:cNvCxnSpPr>
            <a:endCxn id="9" idx="0"/>
          </p:cNvCxnSpPr>
          <p:nvPr/>
        </p:nvCxnSpPr>
        <p:spPr>
          <a:xfrm flipH="1">
            <a:off x="2409659" y="4572000"/>
            <a:ext cx="1400341" cy="820631"/>
          </a:xfrm>
          <a:prstGeom prst="straightConnector1">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a:endCxn id="12" idx="0"/>
          </p:cNvCxnSpPr>
          <p:nvPr/>
        </p:nvCxnSpPr>
        <p:spPr>
          <a:xfrm>
            <a:off x="5257800" y="4572000"/>
            <a:ext cx="1266659" cy="820631"/>
          </a:xfrm>
          <a:prstGeom prst="straightConnector1">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4495800" y="5257800"/>
            <a:ext cx="0" cy="304800"/>
          </a:xfrm>
          <a:prstGeom prst="straightConnector1">
            <a:avLst/>
          </a:prstGeom>
          <a:ln w="3175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1676400" y="5392631"/>
            <a:ext cx="1466518" cy="1465369"/>
            <a:chOff x="3429001" y="3505206"/>
            <a:chExt cx="1466518" cy="1465369"/>
          </a:xfrm>
          <a:noFill/>
        </p:grpSpPr>
        <p:sp>
          <p:nvSpPr>
            <p:cNvPr id="32" name="Oval 31"/>
            <p:cNvSpPr/>
            <p:nvPr/>
          </p:nvSpPr>
          <p:spPr>
            <a:xfrm>
              <a:off x="3429001" y="3505206"/>
              <a:ext cx="1466518" cy="1465369"/>
            </a:xfrm>
            <a:prstGeom prst="ellipse">
              <a:avLst/>
            </a:prstGeom>
            <a:grpFill/>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3" name="Oval 4"/>
            <p:cNvSpPr/>
            <p:nvPr/>
          </p:nvSpPr>
          <p:spPr>
            <a:xfrm>
              <a:off x="3429001" y="3719804"/>
              <a:ext cx="1447800" cy="1036173"/>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b="1" kern="1200" dirty="0" smtClean="0">
                  <a:solidFill>
                    <a:srgbClr val="FF0000"/>
                  </a:solidFill>
                  <a:effectLst>
                    <a:outerShdw blurRad="38100" dist="38100" dir="2700000" algn="tl">
                      <a:srgbClr val="000000">
                        <a:alpha val="43137"/>
                      </a:srgbClr>
                    </a:outerShdw>
                  </a:effectLst>
                </a:rPr>
                <a:t>Foundational</a:t>
              </a:r>
              <a:r>
                <a:rPr lang="en-US" sz="2000" b="1" kern="1200" dirty="0" smtClean="0">
                  <a:solidFill>
                    <a:srgbClr val="FF0000"/>
                  </a:solidFill>
                  <a:effectLst>
                    <a:outerShdw blurRad="38100" dist="38100" dir="2700000" algn="tl">
                      <a:srgbClr val="000000">
                        <a:alpha val="43137"/>
                      </a:srgbClr>
                    </a:outerShdw>
                  </a:effectLst>
                </a:rPr>
                <a:t> Skills (K-5)</a:t>
              </a:r>
              <a:endParaRPr lang="en-US" sz="2000" b="1" kern="1200" dirty="0">
                <a:solidFill>
                  <a:srgbClr val="FF0000"/>
                </a:solidFill>
                <a:effectLst>
                  <a:outerShdw blurRad="38100" dist="38100" dir="2700000" algn="tl">
                    <a:srgbClr val="000000">
                      <a:alpha val="43137"/>
                    </a:srgbClr>
                  </a:outerShdw>
                </a:effectLst>
              </a:endParaRPr>
            </a:p>
          </p:txBody>
        </p:sp>
      </p:grpSp>
      <p:grpSp>
        <p:nvGrpSpPr>
          <p:cNvPr id="34" name="Group 33"/>
          <p:cNvGrpSpPr/>
          <p:nvPr/>
        </p:nvGrpSpPr>
        <p:grpSpPr>
          <a:xfrm>
            <a:off x="5791200" y="5334000"/>
            <a:ext cx="1524000" cy="1524000"/>
            <a:chOff x="3429001" y="3446575"/>
            <a:chExt cx="1524000" cy="1524000"/>
          </a:xfrm>
        </p:grpSpPr>
        <p:sp>
          <p:nvSpPr>
            <p:cNvPr id="35" name="Oval 34"/>
            <p:cNvSpPr/>
            <p:nvPr/>
          </p:nvSpPr>
          <p:spPr>
            <a:xfrm>
              <a:off x="3429001" y="3505206"/>
              <a:ext cx="1466518" cy="1465369"/>
            </a:xfrm>
            <a:prstGeom prst="ellipse">
              <a:avLst/>
            </a:prstGeom>
          </p:spPr>
          <p:style>
            <a:lnRef idx="2">
              <a:schemeClr val="dk1">
                <a:shade val="80000"/>
                <a:hueOff val="0"/>
                <a:satOff val="0"/>
                <a:lumOff val="0"/>
                <a:alphaOff val="0"/>
              </a:schemeClr>
            </a:lnRef>
            <a:fillRef idx="1">
              <a:schemeClr val="lt1">
                <a:hueOff val="0"/>
                <a:satOff val="0"/>
                <a:lumOff val="0"/>
                <a:alphaOff val="0"/>
              </a:schemeClr>
            </a:fillRef>
            <a:effectRef idx="0">
              <a:schemeClr val="lt1">
                <a:hueOff val="0"/>
                <a:satOff val="0"/>
                <a:lumOff val="0"/>
                <a:alphaOff val="0"/>
              </a:schemeClr>
            </a:effectRef>
            <a:fontRef idx="minor">
              <a:schemeClr val="dk1">
                <a:hueOff val="0"/>
                <a:satOff val="0"/>
                <a:lumOff val="0"/>
                <a:alphaOff val="0"/>
              </a:schemeClr>
            </a:fontRef>
          </p:style>
        </p:sp>
        <p:sp>
          <p:nvSpPr>
            <p:cNvPr id="36" name="Oval 4"/>
            <p:cNvSpPr/>
            <p:nvPr/>
          </p:nvSpPr>
          <p:spPr>
            <a:xfrm>
              <a:off x="3429001" y="3446575"/>
              <a:ext cx="1524000" cy="15239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b="1" dirty="0" smtClean="0">
                  <a:solidFill>
                    <a:srgbClr val="FF0000"/>
                  </a:solidFill>
                  <a:effectLst>
                    <a:outerShdw blurRad="38100" dist="38100" dir="2700000" algn="tl">
                      <a:srgbClr val="000000">
                        <a:alpha val="43137"/>
                      </a:srgbClr>
                    </a:outerShdw>
                  </a:effectLst>
                </a:rPr>
                <a:t>Reading </a:t>
              </a:r>
              <a:r>
                <a:rPr lang="en-US" sz="1600" b="1" dirty="0" smtClean="0">
                  <a:solidFill>
                    <a:srgbClr val="FF0000"/>
                  </a:solidFill>
                  <a:effectLst>
                    <a:outerShdw blurRad="38100" dist="38100" dir="2700000" algn="tl">
                      <a:srgbClr val="000000">
                        <a:alpha val="43137"/>
                      </a:srgbClr>
                    </a:outerShdw>
                  </a:effectLst>
                </a:rPr>
                <a:t>Informational</a:t>
              </a:r>
              <a:r>
                <a:rPr lang="en-US" b="1" dirty="0" smtClean="0">
                  <a:solidFill>
                    <a:srgbClr val="FF0000"/>
                  </a:solidFill>
                  <a:effectLst>
                    <a:outerShdw blurRad="38100" dist="38100" dir="2700000" algn="tl">
                      <a:srgbClr val="000000">
                        <a:alpha val="43137"/>
                      </a:srgbClr>
                    </a:outerShdw>
                  </a:effectLst>
                </a:rPr>
                <a:t> Text</a:t>
              </a:r>
              <a:endParaRPr lang="en-US" b="1" dirty="0">
                <a:solidFill>
                  <a:srgbClr val="FF0000"/>
                </a:solidFill>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childTnLst>
                          </p:cTn>
                        </p:par>
                        <p:par>
                          <p:cTn id="8" fill="hold">
                            <p:stCondLst>
                              <p:cond delay="1000"/>
                            </p:stCondLst>
                            <p:childTnLst>
                              <p:par>
                                <p:cTn id="9" presetID="2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wipe(up)">
                                      <p:cBhvr>
                                        <p:cTn id="15" dur="1000"/>
                                        <p:tgtEl>
                                          <p:spTgt spid="27"/>
                                        </p:tgtEl>
                                      </p:cBhvr>
                                    </p:animEffect>
                                  </p:childTnLst>
                                </p:cTn>
                              </p:par>
                            </p:childTnLst>
                          </p:cTn>
                        </p:par>
                        <p:par>
                          <p:cTn id="16" fill="hold">
                            <p:stCondLst>
                              <p:cond delay="3000"/>
                            </p:stCondLst>
                            <p:childTnLst>
                              <p:par>
                                <p:cTn id="17" presetID="22" presetClass="entr" presetSubtype="1"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000"/>
                                        <p:tgtEl>
                                          <p:spTgt spid="5"/>
                                        </p:tgtEl>
                                      </p:cBhvr>
                                    </p:animEffect>
                                  </p:childTnLst>
                                </p:cTn>
                              </p:par>
                            </p:childTnLst>
                          </p:cTn>
                        </p:par>
                        <p:par>
                          <p:cTn id="20" fill="hold">
                            <p:stCondLst>
                              <p:cond delay="4000"/>
                            </p:stCondLst>
                            <p:childTnLst>
                              <p:par>
                                <p:cTn id="21" presetID="22" presetClass="entr" presetSubtype="1" fill="hold"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up)">
                                      <p:cBhvr>
                                        <p:cTn id="23" dur="1000"/>
                                        <p:tgtEl>
                                          <p:spTgt spid="19"/>
                                        </p:tgtEl>
                                      </p:cBhvr>
                                    </p:animEffect>
                                  </p:childTnLst>
                                </p:cTn>
                              </p:par>
                            </p:childTnLst>
                          </p:cTn>
                        </p:par>
                        <p:par>
                          <p:cTn id="24" fill="hold">
                            <p:stCondLst>
                              <p:cond delay="5000"/>
                            </p:stCondLst>
                            <p:childTnLst>
                              <p:par>
                                <p:cTn id="25" presetID="22" presetClass="entr" presetSubtype="1"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wipe(up)">
                                      <p:cBhvr>
                                        <p:cTn id="27" dur="10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dissolve">
                                      <p:cBhvr>
                                        <p:cTn id="32" dur="2000"/>
                                        <p:tgtEl>
                                          <p:spTgt spid="31"/>
                                        </p:tgtEl>
                                      </p:cBhvr>
                                    </p:animEffect>
                                  </p:childTnLst>
                                </p:cTn>
                              </p:par>
                            </p:childTnLst>
                          </p:cTn>
                        </p:par>
                        <p:par>
                          <p:cTn id="33" fill="hold">
                            <p:stCondLst>
                              <p:cond delay="2000"/>
                            </p:stCondLst>
                            <p:childTnLst>
                              <p:par>
                                <p:cTn id="34" presetID="9" presetClass="entr" presetSubtype="0" fill="hold" nodeType="after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dissolve">
                                      <p:cBhvr>
                                        <p:cTn id="36"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0" y="5334000"/>
            <a:ext cx="9144000" cy="1066800"/>
          </a:xfrm>
        </p:spPr>
        <p:txBody>
          <a:bodyPr>
            <a:normAutofit/>
          </a:bodyPr>
          <a:lstStyle/>
          <a:p>
            <a:pPr algn="ctr"/>
            <a:r>
              <a:rPr lang="en-US" sz="6000" b="1" dirty="0" smtClean="0">
                <a:solidFill>
                  <a:srgbClr val="FF6600"/>
                </a:solidFill>
                <a:effectLst>
                  <a:outerShdw blurRad="38100" dist="38100" dir="2700000" algn="tl">
                    <a:srgbClr val="000000">
                      <a:alpha val="43137"/>
                    </a:srgbClr>
                  </a:outerShdw>
                </a:effectLst>
                <a:latin typeface="Verdana" pitchFamily="34" charset="0"/>
                <a:ea typeface="Verdana" pitchFamily="34" charset="0"/>
                <a:cs typeface="Verdana" pitchFamily="34" charset="0"/>
              </a:rPr>
              <a:t>Foundational Skills</a:t>
            </a:r>
            <a:endParaRPr lang="en-US" sz="6000" b="1" dirty="0">
              <a:solidFill>
                <a:srgbClr val="FF6600"/>
              </a:solidFill>
              <a:effectLst>
                <a:outerShdw blurRad="38100" dist="38100" dir="2700000" algn="tl">
                  <a:srgbClr val="000000">
                    <a:alpha val="43137"/>
                  </a:srgbClr>
                </a:outerShdw>
              </a:effectLst>
              <a:latin typeface="Verdana" pitchFamily="34" charset="0"/>
              <a:ea typeface="Verdana" pitchFamily="34" charset="0"/>
              <a:cs typeface="Verdana" pitchFamily="34" charset="0"/>
            </a:endParaRPr>
          </a:p>
        </p:txBody>
      </p:sp>
      <p:pic>
        <p:nvPicPr>
          <p:cNvPr id="4" name="Picture 2" descr="http://4.bp.blogspot.com/-SC3jCx33mdc/TflirENzlKI/AAAAAAAAAag/sQcLoE66sVU/s1600/Screen+shot+2011-06-15+at+6.54.52+PM.png"/>
          <p:cNvPicPr>
            <a:picLocks noChangeAspect="1" noChangeArrowheads="1"/>
          </p:cNvPicPr>
          <p:nvPr/>
        </p:nvPicPr>
        <p:blipFill>
          <a:blip r:embed="rId3" cstate="print"/>
          <a:srcRect/>
          <a:stretch>
            <a:fillRect/>
          </a:stretch>
        </p:blipFill>
        <p:spPr bwMode="auto">
          <a:xfrm>
            <a:off x="0" y="0"/>
            <a:ext cx="9144000" cy="550606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839200" cy="1066800"/>
          </a:xfrm>
        </p:spPr>
        <p:txBody>
          <a:bodyPr>
            <a:noAutofit/>
          </a:bodyPr>
          <a:lstStyle/>
          <a:p>
            <a:r>
              <a:rPr lang="en-US" sz="5000" b="1" dirty="0" smtClean="0">
                <a:effectLst>
                  <a:outerShdw blurRad="38100" dist="38100" dir="2700000" algn="tl">
                    <a:srgbClr val="000000">
                      <a:alpha val="43137"/>
                    </a:srgbClr>
                  </a:outerShdw>
                </a:effectLst>
              </a:rPr>
              <a:t>Reading:</a:t>
            </a:r>
            <a:br>
              <a:rPr lang="en-US" sz="5000" b="1" dirty="0" smtClean="0">
                <a:effectLst>
                  <a:outerShdw blurRad="38100" dist="38100" dir="2700000" algn="tl">
                    <a:srgbClr val="000000">
                      <a:alpha val="43137"/>
                    </a:srgbClr>
                  </a:outerShdw>
                </a:effectLst>
              </a:rPr>
            </a:br>
            <a:r>
              <a:rPr lang="en-US" sz="5000" b="1" dirty="0" smtClean="0">
                <a:effectLst>
                  <a:outerShdw blurRad="38100" dist="38100" dir="2700000" algn="tl">
                    <a:srgbClr val="000000">
                      <a:alpha val="43137"/>
                    </a:srgbClr>
                  </a:outerShdw>
                </a:effectLst>
              </a:rPr>
              <a:t>Foundational Skills</a:t>
            </a:r>
            <a:endParaRPr lang="en-US" sz="5000" b="1"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1371600" y="2249424"/>
            <a:ext cx="6248400" cy="4325112"/>
          </a:xfrm>
        </p:spPr>
        <p:txBody>
          <a:bodyPr/>
          <a:lstStyle/>
          <a:p>
            <a:pPr>
              <a:buNone/>
            </a:pPr>
            <a:r>
              <a:rPr lang="en-US" sz="4000" u="sng" dirty="0" smtClean="0"/>
              <a:t>Subcategories:</a:t>
            </a:r>
          </a:p>
          <a:p>
            <a:pPr>
              <a:buClr>
                <a:srgbClr val="FF0000"/>
              </a:buClr>
            </a:pPr>
            <a:r>
              <a:rPr lang="en-US" sz="3600" dirty="0" smtClean="0"/>
              <a:t>Print Concepts</a:t>
            </a:r>
          </a:p>
          <a:p>
            <a:pPr>
              <a:buClr>
                <a:srgbClr val="FF0000"/>
              </a:buClr>
            </a:pPr>
            <a:r>
              <a:rPr lang="en-US" sz="3600" dirty="0" smtClean="0"/>
              <a:t>Phonological Awareness</a:t>
            </a:r>
          </a:p>
          <a:p>
            <a:pPr>
              <a:buClr>
                <a:srgbClr val="FF0000"/>
              </a:buClr>
            </a:pPr>
            <a:r>
              <a:rPr lang="en-US" sz="3600" dirty="0" smtClean="0"/>
              <a:t>Phonics and Word Recognition</a:t>
            </a:r>
          </a:p>
          <a:p>
            <a:pPr>
              <a:buClr>
                <a:srgbClr val="FF0000"/>
              </a:buClr>
            </a:pPr>
            <a:r>
              <a:rPr lang="en-US" sz="3600" dirty="0" smtClean="0"/>
              <a:t>Fluency</a:t>
            </a:r>
            <a:endParaRPr lang="en-US" sz="3600" dirty="0"/>
          </a:p>
        </p:txBody>
      </p:sp>
    </p:spTree>
    <p:extLst>
      <p:ext uri="{BB962C8B-B14F-4D97-AF65-F5344CB8AC3E}">
        <p14:creationId xmlns:p14="http://schemas.microsoft.com/office/powerpoint/2010/main" xmlns="" val="4190141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fade">
                                      <p:cBhvr>
                                        <p:cTn id="17" dur="1000"/>
                                        <p:tgtEl>
                                          <p:spTgt spid="3">
                                            <p:txEl>
                                              <p:pRg st="3" end="3"/>
                                            </p:txEl>
                                          </p:spTgt>
                                        </p:tgtEl>
                                      </p:cBhvr>
                                    </p:animEffect>
                                    <p:anim calcmode="lin" valueType="num">
                                      <p:cBhvr>
                                        <p:cTn id="1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fade">
                                      <p:cBhvr>
                                        <p:cTn id="22" dur="1000"/>
                                        <p:tgtEl>
                                          <p:spTgt spid="3">
                                            <p:txEl>
                                              <p:pRg st="4" end="4"/>
                                            </p:txEl>
                                          </p:spTgt>
                                        </p:tgtEl>
                                      </p:cBhvr>
                                    </p:animEffect>
                                    <p:anim calcmode="lin" valueType="num">
                                      <p:cBhvr>
                                        <p:cTn id="23"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09600"/>
            <a:ext cx="8229600" cy="1219200"/>
          </a:xfrm>
        </p:spPr>
        <p:txBody>
          <a:bodyPr>
            <a:normAutofit fontScale="90000"/>
          </a:bodyPr>
          <a:lstStyle/>
          <a:p>
            <a:r>
              <a:rPr lang="en-US" sz="6000" b="1" dirty="0" smtClean="0">
                <a:effectLst>
                  <a:outerShdw blurRad="38100" dist="38100" dir="2700000" algn="tl">
                    <a:srgbClr val="000000">
                      <a:alpha val="43137"/>
                    </a:srgbClr>
                  </a:outerShdw>
                </a:effectLst>
              </a:rPr>
              <a:t>Say Something</a:t>
            </a:r>
            <a:br>
              <a:rPr lang="en-US" sz="6000" b="1" dirty="0" smtClean="0">
                <a:effectLst>
                  <a:outerShdw blurRad="38100" dist="38100" dir="2700000" algn="tl">
                    <a:srgbClr val="000000">
                      <a:alpha val="43137"/>
                    </a:srgbClr>
                  </a:outerShdw>
                </a:effectLst>
              </a:rPr>
            </a:br>
            <a:r>
              <a:rPr lang="en-US" sz="3200" dirty="0" smtClean="0">
                <a:effectLst>
                  <a:outerShdw blurRad="38100" dist="38100" dir="2700000" algn="tl">
                    <a:srgbClr val="000000">
                      <a:alpha val="43137"/>
                    </a:srgbClr>
                  </a:outerShdw>
                </a:effectLst>
              </a:rPr>
              <a:t>Handout #1</a:t>
            </a:r>
            <a:r>
              <a:rPr lang="en-US" sz="6000" dirty="0" smtClean="0">
                <a:effectLst>
                  <a:outerShdw blurRad="38100" dist="38100" dir="2700000" algn="tl">
                    <a:srgbClr val="000000">
                      <a:alpha val="43137"/>
                    </a:srgbClr>
                  </a:outerShdw>
                </a:effectLst>
              </a:rPr>
              <a:t> </a:t>
            </a:r>
            <a:endParaRPr lang="en-US" sz="6000" dirty="0">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304800" y="2209800"/>
            <a:ext cx="8229600" cy="4648200"/>
          </a:xfrm>
        </p:spPr>
        <p:txBody>
          <a:bodyPr>
            <a:normAutofit/>
          </a:bodyPr>
          <a:lstStyle/>
          <a:p>
            <a:pPr marL="624078" indent="-514350">
              <a:buClr>
                <a:schemeClr val="accent2">
                  <a:lumMod val="75000"/>
                </a:schemeClr>
              </a:buClr>
              <a:buAutoNum type="arabicPeriod"/>
            </a:pPr>
            <a:r>
              <a:rPr lang="en-US" sz="4400" dirty="0" smtClean="0"/>
              <a:t>Read each statement. </a:t>
            </a:r>
          </a:p>
          <a:p>
            <a:pPr marL="624078" indent="-514350">
              <a:buClr>
                <a:schemeClr val="accent2">
                  <a:lumMod val="75000"/>
                </a:schemeClr>
              </a:buClr>
              <a:buAutoNum type="arabicPeriod"/>
            </a:pPr>
            <a:r>
              <a:rPr lang="en-US" sz="4400" dirty="0" smtClean="0"/>
              <a:t>Jot your thinking.</a:t>
            </a:r>
          </a:p>
          <a:p>
            <a:pPr marL="624078" indent="-514350">
              <a:buClr>
                <a:schemeClr val="accent2">
                  <a:lumMod val="75000"/>
                </a:schemeClr>
              </a:buClr>
              <a:buAutoNum type="arabicPeriod"/>
            </a:pPr>
            <a:r>
              <a:rPr lang="en-US" sz="4400" dirty="0" smtClean="0"/>
              <a:t>“Say Something” about the   text to your partner. </a:t>
            </a:r>
          </a:p>
          <a:p>
            <a:pPr marL="624078" indent="-514350">
              <a:buClr>
                <a:schemeClr val="accent2">
                  <a:lumMod val="75000"/>
                </a:schemeClr>
              </a:buClr>
              <a:buAutoNum type="arabicPeriod"/>
            </a:pPr>
            <a:r>
              <a:rPr lang="en-US" sz="4400" dirty="0" smtClean="0"/>
              <a:t>Repeat the process for        each statement.  </a:t>
            </a:r>
            <a:endParaRPr lang="en-US" sz="4400" dirty="0"/>
          </a:p>
        </p:txBody>
      </p:sp>
      <p:pic>
        <p:nvPicPr>
          <p:cNvPr id="1026" name="Picture 2" descr="C:\Users\ARIUSER\AppData\Local\Microsoft\Windows\Temporary Internet Files\Content.IE5\NM61OIS8\MC900078722[1].wmf"/>
          <p:cNvPicPr>
            <a:picLocks noChangeAspect="1" noChangeArrowheads="1"/>
          </p:cNvPicPr>
          <p:nvPr/>
        </p:nvPicPr>
        <p:blipFill>
          <a:blip r:embed="rId3" cstate="print"/>
          <a:srcRect/>
          <a:stretch>
            <a:fillRect/>
          </a:stretch>
        </p:blipFill>
        <p:spPr bwMode="auto">
          <a:xfrm flipH="1">
            <a:off x="6629400" y="3770104"/>
            <a:ext cx="2313188" cy="2900571"/>
          </a:xfrm>
          <a:prstGeom prst="rect">
            <a:avLst/>
          </a:prstGeom>
          <a:noFill/>
        </p:spPr>
      </p:pic>
    </p:spTree>
    <p:extLst>
      <p:ext uri="{BB962C8B-B14F-4D97-AF65-F5344CB8AC3E}">
        <p14:creationId xmlns:p14="http://schemas.microsoft.com/office/powerpoint/2010/main" xmlns="" val="9808433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133600"/>
            <a:ext cx="8229600" cy="4517136"/>
          </a:xfrm>
        </p:spPr>
        <p:txBody>
          <a:bodyPr>
            <a:normAutofit lnSpcReduction="10000"/>
          </a:bodyPr>
          <a:lstStyle/>
          <a:p>
            <a:pPr>
              <a:buClr>
                <a:srgbClr val="FF0000"/>
              </a:buClr>
              <a:buNone/>
            </a:pPr>
            <a:r>
              <a:rPr lang="en-US" sz="3600" b="1" dirty="0" smtClean="0"/>
              <a:t>Part A</a:t>
            </a:r>
          </a:p>
          <a:p>
            <a:pPr>
              <a:buClr>
                <a:srgbClr val="FF0000"/>
              </a:buClr>
            </a:pPr>
            <a:r>
              <a:rPr lang="en-US" sz="3600" b="1" dirty="0" smtClean="0"/>
              <a:t>Read</a:t>
            </a:r>
            <a:r>
              <a:rPr lang="en-US" sz="3600" dirty="0" smtClean="0"/>
              <a:t> the introductory paragraph on Handout #2. </a:t>
            </a:r>
          </a:p>
          <a:p>
            <a:pPr>
              <a:buClr>
                <a:srgbClr val="FF0000"/>
              </a:buClr>
            </a:pPr>
            <a:r>
              <a:rPr lang="en-US" sz="3600" b="1" dirty="0" smtClean="0"/>
              <a:t>Highlight </a:t>
            </a:r>
            <a:r>
              <a:rPr lang="en-US" sz="3600" dirty="0" smtClean="0"/>
              <a:t>important concepts covered in the paragraph regarding Foundational Skills (K-5).</a:t>
            </a:r>
          </a:p>
          <a:p>
            <a:pPr>
              <a:buClr>
                <a:srgbClr val="FF0000"/>
              </a:buClr>
            </a:pPr>
            <a:r>
              <a:rPr lang="en-US" sz="3600" b="1" dirty="0" smtClean="0"/>
              <a:t>Discuss </a:t>
            </a:r>
            <a:r>
              <a:rPr lang="en-US" sz="3600" dirty="0" smtClean="0"/>
              <a:t>the major concepts. </a:t>
            </a:r>
            <a:endParaRPr lang="en-US" sz="3600" b="1" dirty="0" smtClean="0"/>
          </a:p>
          <a:p>
            <a:pPr>
              <a:buClr>
                <a:srgbClr val="FF0000"/>
              </a:buClr>
            </a:pPr>
            <a:r>
              <a:rPr lang="en-US" sz="3600" b="1" dirty="0" smtClean="0"/>
              <a:t>Complete </a:t>
            </a:r>
            <a:r>
              <a:rPr lang="en-US" sz="3600" dirty="0" smtClean="0"/>
              <a:t>the</a:t>
            </a:r>
            <a:r>
              <a:rPr lang="en-US" sz="3600" b="1" dirty="0" smtClean="0"/>
              <a:t> </a:t>
            </a:r>
            <a:r>
              <a:rPr lang="en-US" sz="3600" dirty="0" smtClean="0"/>
              <a:t>chart, Handout #3.</a:t>
            </a:r>
          </a:p>
          <a:p>
            <a:pPr>
              <a:buClr>
                <a:srgbClr val="FF0000"/>
              </a:buClr>
            </a:pPr>
            <a:endParaRPr lang="en-US" dirty="0" smtClean="0"/>
          </a:p>
          <a:p>
            <a:pPr>
              <a:buClr>
                <a:srgbClr val="FF0000"/>
              </a:buClr>
            </a:pPr>
            <a:endParaRPr lang="en-US" b="1" dirty="0"/>
          </a:p>
        </p:txBody>
      </p:sp>
      <p:sp>
        <p:nvSpPr>
          <p:cNvPr id="4" name="Title 1"/>
          <p:cNvSpPr>
            <a:spLocks noGrp="1"/>
          </p:cNvSpPr>
          <p:nvPr>
            <p:ph type="title"/>
          </p:nvPr>
        </p:nvSpPr>
        <p:spPr>
          <a:xfrm>
            <a:off x="304800" y="685800"/>
            <a:ext cx="8839200" cy="1066800"/>
          </a:xfrm>
        </p:spPr>
        <p:txBody>
          <a:bodyPr>
            <a:noAutofit/>
          </a:bodyPr>
          <a:lstStyle/>
          <a:p>
            <a:r>
              <a:rPr lang="en-US" sz="5000" b="1" dirty="0" smtClean="0">
                <a:effectLst>
                  <a:outerShdw blurRad="38100" dist="38100" dir="2700000" algn="tl">
                    <a:srgbClr val="000000">
                      <a:alpha val="43137"/>
                    </a:srgbClr>
                  </a:outerShdw>
                </a:effectLst>
              </a:rPr>
              <a:t>Reading:</a:t>
            </a:r>
            <a:br>
              <a:rPr lang="en-US" sz="5000" b="1" dirty="0" smtClean="0">
                <a:effectLst>
                  <a:outerShdw blurRad="38100" dist="38100" dir="2700000" algn="tl">
                    <a:srgbClr val="000000">
                      <a:alpha val="43137"/>
                    </a:srgbClr>
                  </a:outerShdw>
                </a:effectLst>
              </a:rPr>
            </a:br>
            <a:r>
              <a:rPr lang="en-US" sz="5000" b="1" dirty="0" smtClean="0">
                <a:effectLst>
                  <a:outerShdw blurRad="38100" dist="38100" dir="2700000" algn="tl">
                    <a:srgbClr val="000000">
                      <a:alpha val="43137"/>
                    </a:srgbClr>
                  </a:outerShdw>
                </a:effectLst>
              </a:rPr>
              <a:t>Foundational Skills</a:t>
            </a:r>
            <a:endParaRPr lang="en-US" sz="50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xmlns="" val="258950639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Urban">
  <a:themeElements>
    <a:clrScheme name="Custom 3">
      <a:dk1>
        <a:srgbClr val="002060"/>
      </a:dk1>
      <a:lt1>
        <a:sysClr val="window" lastClr="FFFFFF"/>
      </a:lt1>
      <a:dk2>
        <a:srgbClr val="002E8A"/>
      </a:dk2>
      <a:lt2>
        <a:srgbClr val="ADAFC0"/>
      </a:lt2>
      <a:accent1>
        <a:srgbClr val="FFFF99"/>
      </a:accent1>
      <a:accent2>
        <a:srgbClr val="FF0000"/>
      </a:accent2>
      <a:accent3>
        <a:srgbClr val="00B0F0"/>
      </a:accent3>
      <a:accent4>
        <a:srgbClr val="FFC000"/>
      </a:accent4>
      <a:accent5>
        <a:srgbClr val="FF6600"/>
      </a:accent5>
      <a:accent6>
        <a:srgbClr val="5C92B5"/>
      </a:accent6>
      <a:hlink>
        <a:srgbClr val="67AFBD"/>
      </a:hlink>
      <a:folHlink>
        <a:srgbClr val="FFFF66"/>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gradFill rotWithShape="1">
          <a:gsLst>
            <a:gs pos="100000">
              <a:schemeClr val="phClr">
                <a:tint val="80000"/>
                <a:satMod val="250000"/>
              </a:schemeClr>
            </a:gs>
            <a:gs pos="60000">
              <a:schemeClr val="phClr">
                <a:shade val="38000"/>
                <a:satMod val="175000"/>
              </a:schemeClr>
            </a:gs>
            <a:gs pos="0">
              <a:schemeClr val="phClr">
                <a:shade val="30000"/>
                <a:satMod val="175000"/>
              </a:schemeClr>
            </a:gs>
          </a:gsLst>
          <a:lin ang="5400000" scaled="0"/>
        </a:gradFill>
        <a:blipFill>
          <a:blip xmlns:r="http://schemas.openxmlformats.org/officeDocument/2006/relationships" r:embed="rId1">
            <a:duotone>
              <a:schemeClr val="phClr">
                <a:shade val="48000"/>
              </a:schemeClr>
              <a:schemeClr val="phClr">
                <a:tint val="96000"/>
                <a:satMod val="150000"/>
              </a:schemeClr>
            </a:duotone>
          </a:blip>
          <a:tile tx="0" ty="0" sx="80000" sy="8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Urban</Template>
  <TotalTime>8947</TotalTime>
  <Words>3441</Words>
  <Application>Microsoft Office PowerPoint</Application>
  <PresentationFormat>On-screen Show (4:3)</PresentationFormat>
  <Paragraphs>393</Paragraphs>
  <Slides>49</Slides>
  <Notes>49</Notes>
  <HiddenSlides>0</HiddenSlides>
  <MMClips>0</MMClips>
  <ScaleCrop>false</ScaleCrop>
  <HeadingPairs>
    <vt:vector size="4" baseType="variant">
      <vt:variant>
        <vt:lpstr>Theme</vt:lpstr>
      </vt:variant>
      <vt:variant>
        <vt:i4>1</vt:i4>
      </vt:variant>
      <vt:variant>
        <vt:lpstr>Slide Titles</vt:lpstr>
      </vt:variant>
      <vt:variant>
        <vt:i4>49</vt:i4>
      </vt:variant>
    </vt:vector>
  </HeadingPairs>
  <TitlesOfParts>
    <vt:vector size="50" baseType="lpstr">
      <vt:lpstr>Urban</vt:lpstr>
      <vt:lpstr>Digging Deeper Into the  K-5 ELA Standards</vt:lpstr>
      <vt:lpstr>Today’s Outcomes</vt:lpstr>
      <vt:lpstr>Slide 3</vt:lpstr>
      <vt:lpstr>Why We Need Common Core</vt:lpstr>
      <vt:lpstr>Slide 5</vt:lpstr>
      <vt:lpstr>Foundational Skills</vt:lpstr>
      <vt:lpstr>Reading: Foundational Skills</vt:lpstr>
      <vt:lpstr>Say Something Handout #1 </vt:lpstr>
      <vt:lpstr>Reading: Foundational Skills</vt:lpstr>
      <vt:lpstr>Reading: Foundational Skills</vt:lpstr>
      <vt:lpstr>Let’s Look at a Lesson Using Foundational Skills</vt:lpstr>
      <vt:lpstr>Standard for This Lesson</vt:lpstr>
      <vt:lpstr>Slide 13</vt:lpstr>
      <vt:lpstr>Lesson Objectives</vt:lpstr>
      <vt:lpstr>Planning for Instruction</vt:lpstr>
      <vt:lpstr>Slide 16</vt:lpstr>
      <vt:lpstr>Slide 17</vt:lpstr>
      <vt:lpstr>Lesson Look Fors</vt:lpstr>
      <vt:lpstr>Phonics Lesson </vt:lpstr>
      <vt:lpstr>Was the Outcome Met?</vt:lpstr>
      <vt:lpstr>Slide 21</vt:lpstr>
      <vt:lpstr>Lesson Standards </vt:lpstr>
      <vt:lpstr>BREAK</vt:lpstr>
      <vt:lpstr>Slide 24</vt:lpstr>
      <vt:lpstr>Why We Need Common Core</vt:lpstr>
      <vt:lpstr>Three Key Shifts in ELA/Literacy</vt:lpstr>
      <vt:lpstr>Slide 27</vt:lpstr>
      <vt:lpstr>Content-Rich Nonfiction IS . . .</vt:lpstr>
      <vt:lpstr>A Balance of Text K-5</vt:lpstr>
      <vt:lpstr>A Balance of Text K-5</vt:lpstr>
      <vt:lpstr>Tracing the Standards for Reading Informational Text</vt:lpstr>
      <vt:lpstr>Tracing the Standards for Reading Informational Text</vt:lpstr>
      <vt:lpstr>Let’s Look at a Lesson Using Informational Text</vt:lpstr>
      <vt:lpstr>Classroom Structure</vt:lpstr>
      <vt:lpstr>Standard for This Lesson</vt:lpstr>
      <vt:lpstr>Insight Tool Connection</vt:lpstr>
      <vt:lpstr>Planning for the Lesson</vt:lpstr>
      <vt:lpstr>Slide 38</vt:lpstr>
      <vt:lpstr>Lesson Look Fors</vt:lpstr>
      <vt:lpstr>Informational Text Video</vt:lpstr>
      <vt:lpstr>Evidence of using details             from the text to explain reasoning:</vt:lpstr>
      <vt:lpstr>Evidence of using details             from the text to explain reasoning:</vt:lpstr>
      <vt:lpstr>Were the Outcomes Met?</vt:lpstr>
      <vt:lpstr>Lesson Standards</vt:lpstr>
      <vt:lpstr>Lesson Standards</vt:lpstr>
      <vt:lpstr>Classroom Snapshots</vt:lpstr>
      <vt:lpstr>Classroom Snapshots</vt:lpstr>
      <vt:lpstr>Classroom Snapshots</vt:lpstr>
      <vt:lpstr>Reflection</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English Language Arts and  Content Literacy:  The Key Shifts</dc:title>
  <dc:creator>ARIUSER</dc:creator>
  <cp:lastModifiedBy>pcoles</cp:lastModifiedBy>
  <cp:revision>717</cp:revision>
  <cp:lastPrinted>2012-11-06T21:05:25Z</cp:lastPrinted>
  <dcterms:created xsi:type="dcterms:W3CDTF">2012-09-27T01:25:48Z</dcterms:created>
  <dcterms:modified xsi:type="dcterms:W3CDTF">2012-11-29T22:00:29Z</dcterms:modified>
</cp:coreProperties>
</file>